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2" r:id="rId14"/>
    <p:sldId id="273" r:id="rId15"/>
    <p:sldId id="269" r:id="rId16"/>
    <p:sldId id="277" r:id="rId17"/>
    <p:sldId id="278" r:id="rId18"/>
    <p:sldId id="27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242"/>
    <a:srgbClr val="359D32"/>
    <a:srgbClr val="2D5A2A"/>
    <a:srgbClr val="E7DC49"/>
    <a:srgbClr val="9CF8A7"/>
    <a:srgbClr val="78A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5" d="100"/>
          <a:sy n="85" d="100"/>
        </p:scale>
        <p:origin x="45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063CDCE6-5E8C-49D8-9BDE-EF987B29D702}" type="datetimeFigureOut">
              <a:rPr lang="en-US" smtClean="0"/>
              <a:t>12/2/2024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196729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63CDCE6-5E8C-49D8-9BDE-EF987B29D702}" type="datetimeFigureOut">
              <a:rPr lang="en-US" smtClean="0"/>
              <a:t>12/2/2024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60519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63CDCE6-5E8C-49D8-9BDE-EF987B29D702}" type="datetimeFigureOut">
              <a:rPr lang="en-US" smtClean="0"/>
              <a:t>12/2/2024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341660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63CDCE6-5E8C-49D8-9BDE-EF987B29D702}" type="datetimeFigureOut">
              <a:rPr lang="en-US" smtClean="0"/>
              <a:t>12/2/2024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289376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3CDCE6-5E8C-49D8-9BDE-EF987B29D702}" type="datetimeFigureOut">
              <a:rPr lang="en-US" smtClean="0"/>
              <a:t>12/2/2024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311926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063CDCE6-5E8C-49D8-9BDE-EF987B29D702}" type="datetimeFigureOut">
              <a:rPr lang="en-US" smtClean="0"/>
              <a:t>12/2/2024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147416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063CDCE6-5E8C-49D8-9BDE-EF987B29D702}" type="datetimeFigureOut">
              <a:rPr lang="en-US" smtClean="0"/>
              <a:t>12/2/2024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220361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063CDCE6-5E8C-49D8-9BDE-EF987B29D702}" type="datetimeFigureOut">
              <a:rPr lang="en-US" smtClean="0"/>
              <a:t>12/2/2024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398635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3CDCE6-5E8C-49D8-9BDE-EF987B29D702}" type="datetimeFigureOut">
              <a:rPr lang="en-US" smtClean="0"/>
              <a:t>12/2/2024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141280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3CDCE6-5E8C-49D8-9BDE-EF987B29D702}" type="datetimeFigureOut">
              <a:rPr lang="en-US" smtClean="0"/>
              <a:t>12/2/2024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2382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3CDCE6-5E8C-49D8-9BDE-EF987B29D702}" type="datetimeFigureOut">
              <a:rPr lang="en-US" smtClean="0"/>
              <a:t>12/2/2024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19BAD04-6975-46CA-8A63-B31E187A05FB}" type="slidenum">
              <a:rPr lang="en-US" smtClean="0"/>
              <a:t>‹N°›</a:t>
            </a:fld>
            <a:endParaRPr lang="en-US"/>
          </a:p>
        </p:txBody>
      </p:sp>
    </p:spTree>
    <p:extLst>
      <p:ext uri="{BB962C8B-B14F-4D97-AF65-F5344CB8AC3E}">
        <p14:creationId xmlns:p14="http://schemas.microsoft.com/office/powerpoint/2010/main" val="173454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CDCE6-5E8C-49D8-9BDE-EF987B29D702}" type="datetimeFigureOut">
              <a:rPr lang="en-US" smtClean="0"/>
              <a:t>12/2/2024</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BAD04-6975-46CA-8A63-B31E187A05FB}" type="slidenum">
              <a:rPr lang="en-US" smtClean="0"/>
              <a:t>‹N°›</a:t>
            </a:fld>
            <a:endParaRPr lang="en-US"/>
          </a:p>
        </p:txBody>
      </p:sp>
    </p:spTree>
    <p:extLst>
      <p:ext uri="{BB962C8B-B14F-4D97-AF65-F5344CB8AC3E}">
        <p14:creationId xmlns:p14="http://schemas.microsoft.com/office/powerpoint/2010/main" val="374478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793" y="2599532"/>
            <a:ext cx="9055626" cy="19842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ZoneTexte 5"/>
          <p:cNvSpPr txBox="1"/>
          <p:nvPr/>
        </p:nvSpPr>
        <p:spPr>
          <a:xfrm>
            <a:off x="3102218" y="3114604"/>
            <a:ext cx="5992837" cy="830997"/>
          </a:xfrm>
          <a:prstGeom prst="rect">
            <a:avLst/>
          </a:prstGeom>
          <a:noFill/>
        </p:spPr>
        <p:txBody>
          <a:bodyPr wrap="square" rtlCol="0">
            <a:spAutoFit/>
          </a:bodyPr>
          <a:lstStyle/>
          <a:p>
            <a:pPr algn="ctr"/>
            <a:r>
              <a:rPr lang="fr-FR" sz="2400" b="1" dirty="0">
                <a:solidFill>
                  <a:schemeClr val="bg1"/>
                </a:solidFill>
                <a:latin typeface="Helvetica" pitchFamily="2" charset="0"/>
                <a:cs typeface="Aldhabi" panose="01000000000000000000" pitchFamily="2" charset="-78"/>
              </a:rPr>
              <a:t>STRATÉGIE NATIONALE DE LA COOPÉRATION AU DÉVELOPPEMENT,</a:t>
            </a:r>
            <a:endParaRPr lang="en-US" sz="2400" b="1" dirty="0">
              <a:solidFill>
                <a:schemeClr val="bg1"/>
              </a:solidFill>
              <a:latin typeface="Helvetica" pitchFamily="2" charset="0"/>
              <a:cs typeface="Aldhabi" panose="01000000000000000000" pitchFamily="2" charset="-78"/>
            </a:endParaRPr>
          </a:p>
        </p:txBody>
      </p:sp>
      <p:sp>
        <p:nvSpPr>
          <p:cNvPr id="7" name="Rectangle 6"/>
          <p:cNvSpPr/>
          <p:nvPr/>
        </p:nvSpPr>
        <p:spPr>
          <a:xfrm>
            <a:off x="4276870" y="4427476"/>
            <a:ext cx="3643532" cy="604911"/>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3918142" y="4487489"/>
            <a:ext cx="4332851" cy="523220"/>
          </a:xfrm>
          <a:prstGeom prst="rect">
            <a:avLst/>
          </a:prstGeom>
          <a:noFill/>
        </p:spPr>
        <p:txBody>
          <a:bodyPr wrap="square" rtlCol="0">
            <a:spAutoFit/>
          </a:bodyPr>
          <a:lstStyle/>
          <a:p>
            <a:pPr algn="ctr"/>
            <a:r>
              <a:rPr lang="fr-FR" sz="2800" b="1" dirty="0">
                <a:solidFill>
                  <a:schemeClr val="bg1"/>
                </a:solidFill>
                <a:latin typeface="Calibri   "/>
              </a:rPr>
              <a:t>SNCD 2023-2027</a:t>
            </a:r>
            <a:endParaRPr lang="en-US" sz="2800" b="1" dirty="0">
              <a:solidFill>
                <a:schemeClr val="bg1"/>
              </a:solidFill>
              <a:latin typeface="Helvetica" pitchFamily="2" charset="0"/>
              <a:cs typeface="Aldhabi" panose="01000000000000000000" pitchFamily="2" charset="-78"/>
            </a:endParaRPr>
          </a:p>
        </p:txBody>
      </p:sp>
    </p:spTree>
    <p:extLst>
      <p:ext uri="{BB962C8B-B14F-4D97-AF65-F5344CB8AC3E}">
        <p14:creationId xmlns:p14="http://schemas.microsoft.com/office/powerpoint/2010/main" val="3248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E-6 -1.11111E-6 L 0.82279 0.00208 " pathEditMode="relative" rAng="0" ptsTypes="AA">
                                      <p:cBhvr>
                                        <p:cTn id="6" dur="2000" spd="-100000" fill="hold"/>
                                        <p:tgtEl>
                                          <p:spTgt spid="5"/>
                                        </p:tgtEl>
                                        <p:attrNameLst>
                                          <p:attrName>ppt_x</p:attrName>
                                          <p:attrName>ppt_y</p:attrName>
                                        </p:attrNameLst>
                                      </p:cBhvr>
                                      <p:rCtr x="41133" y="93"/>
                                    </p:animMotion>
                                  </p:childTnLst>
                                </p:cTn>
                              </p:par>
                              <p:par>
                                <p:cTn id="7" presetID="63" presetClass="path" presetSubtype="0" accel="50000" decel="50000" fill="hold" grpId="0" nodeType="withEffect">
                                  <p:stCondLst>
                                    <p:cond delay="200"/>
                                  </p:stCondLst>
                                  <p:childTnLst>
                                    <p:animMotion origin="layout" path="M -2.08333E-7 -3.33333E-6 L 0.75612 -0.00949 " pathEditMode="relative" rAng="0" ptsTypes="AA">
                                      <p:cBhvr>
                                        <p:cTn id="8" dur="2100" spd="-100000" fill="hold"/>
                                        <p:tgtEl>
                                          <p:spTgt spid="6"/>
                                        </p:tgtEl>
                                        <p:attrNameLst>
                                          <p:attrName>ppt_x</p:attrName>
                                          <p:attrName>ppt_y</p:attrName>
                                        </p:attrNameLst>
                                      </p:cBhvr>
                                      <p:rCtr x="37799" y="-486"/>
                                    </p:animMotion>
                                  </p:childTnLst>
                                </p:cTn>
                              </p:par>
                              <p:par>
                                <p:cTn id="9" presetID="42" presetClass="entr" presetSubtype="0" fill="hold" grpId="0"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1" presetClass="entr" presetSubtype="0" fill="hold" grpId="0" nodeType="withEffect">
                                  <p:stCondLst>
                                    <p:cond delay="50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1138551" y="3195179"/>
            <a:ext cx="3636648" cy="1094730"/>
          </a:xfrm>
          <a:prstGeom prst="rect">
            <a:avLst/>
          </a:prstGeom>
          <a:noFill/>
        </p:spPr>
        <p:txBody>
          <a:bodyPr wrap="square" rtlCol="0">
            <a:spAutoFit/>
          </a:bodyPr>
          <a:lstStyle/>
          <a:p>
            <a:pPr algn="just"/>
            <a:r>
              <a:rPr lang="fr-FR" sz="2000" dirty="0">
                <a:latin typeface="Helvetica" pitchFamily="2" charset="0"/>
              </a:rPr>
              <a:t>La SNCD s’articule autour de quatre </a:t>
            </a:r>
            <a:r>
              <a:rPr lang="fr-FR" sz="2400" b="1" dirty="0">
                <a:solidFill>
                  <a:srgbClr val="359D32"/>
                </a:solidFill>
                <a:latin typeface="Helvetica" pitchFamily="2" charset="0"/>
              </a:rPr>
              <a:t>axes stratégiques</a:t>
            </a:r>
            <a:r>
              <a:rPr lang="fr-FR" sz="2000" dirty="0">
                <a:solidFill>
                  <a:srgbClr val="359D32"/>
                </a:solidFill>
                <a:latin typeface="Helvetica" pitchFamily="2" charset="0"/>
              </a:rPr>
              <a:t> </a:t>
            </a:r>
            <a:r>
              <a:rPr lang="fr-FR" sz="2000" dirty="0">
                <a:latin typeface="Helvetica" pitchFamily="2" charset="0"/>
              </a:rPr>
              <a:t>à savoir</a:t>
            </a:r>
            <a:r>
              <a:rPr lang="fr-FR" sz="2000" dirty="0">
                <a:solidFill>
                  <a:schemeClr val="tx1">
                    <a:lumMod val="75000"/>
                    <a:lumOff val="25000"/>
                  </a:schemeClr>
                </a:solidFill>
                <a:latin typeface="Helvetica" pitchFamily="2" charset="0"/>
              </a:rPr>
              <a:t>:</a:t>
            </a:r>
          </a:p>
        </p:txBody>
      </p:sp>
      <p:sp>
        <p:nvSpPr>
          <p:cNvPr id="17" name="ZoneTexte 16"/>
          <p:cNvSpPr txBox="1"/>
          <p:nvPr/>
        </p:nvSpPr>
        <p:spPr>
          <a:xfrm>
            <a:off x="1095668" y="1923050"/>
            <a:ext cx="9207678" cy="400110"/>
          </a:xfrm>
          <a:prstGeom prst="rect">
            <a:avLst/>
          </a:prstGeom>
          <a:noFill/>
        </p:spPr>
        <p:txBody>
          <a:bodyPr wrap="square" rtlCol="0">
            <a:spAutoFit/>
          </a:bodyPr>
          <a:lstStyle/>
          <a:p>
            <a:r>
              <a:rPr lang="fr-FR" sz="2000" b="1" dirty="0">
                <a:latin typeface="Helvetica" pitchFamily="2" charset="0"/>
              </a:rPr>
              <a:t>V.2. Axes stratégiques de la SNCD</a:t>
            </a:r>
          </a:p>
        </p:txBody>
      </p:sp>
      <p:sp>
        <p:nvSpPr>
          <p:cNvPr id="18" name="ZoneTexte 17"/>
          <p:cNvSpPr txBox="1"/>
          <p:nvPr/>
        </p:nvSpPr>
        <p:spPr>
          <a:xfrm>
            <a:off x="6421751" y="1938756"/>
            <a:ext cx="1154706" cy="400110"/>
          </a:xfrm>
          <a:prstGeom prst="rect">
            <a:avLst/>
          </a:prstGeom>
          <a:noFill/>
        </p:spPr>
        <p:txBody>
          <a:bodyPr wrap="square" rtlCol="0">
            <a:spAutoFit/>
          </a:bodyPr>
          <a:lstStyle/>
          <a:p>
            <a:pPr algn="just"/>
            <a:r>
              <a:rPr lang="fr-FR" sz="2000" b="1" dirty="0">
                <a:solidFill>
                  <a:srgbClr val="EE5242"/>
                </a:solidFill>
                <a:latin typeface="Helvetica" pitchFamily="2" charset="0"/>
              </a:rPr>
              <a:t>Axe 1</a:t>
            </a:r>
          </a:p>
        </p:txBody>
      </p:sp>
      <p:sp>
        <p:nvSpPr>
          <p:cNvPr id="19" name="ZoneTexte 18"/>
          <p:cNvSpPr txBox="1"/>
          <p:nvPr/>
        </p:nvSpPr>
        <p:spPr>
          <a:xfrm>
            <a:off x="6421751" y="2274930"/>
            <a:ext cx="3883393" cy="584775"/>
          </a:xfrm>
          <a:prstGeom prst="rect">
            <a:avLst/>
          </a:prstGeom>
          <a:noFill/>
        </p:spPr>
        <p:txBody>
          <a:bodyPr wrap="square" rtlCol="0">
            <a:spAutoFit/>
          </a:bodyPr>
          <a:lstStyle/>
          <a:p>
            <a:r>
              <a:rPr lang="fr-CH" sz="1600" dirty="0">
                <a:latin typeface="Helvetica" pitchFamily="2" charset="0"/>
              </a:rPr>
              <a:t>Renforcement du leadership national dans la coopération au développement ; </a:t>
            </a:r>
          </a:p>
        </p:txBody>
      </p:sp>
      <p:sp>
        <p:nvSpPr>
          <p:cNvPr id="20" name="ZoneTexte 19"/>
          <p:cNvSpPr txBox="1"/>
          <p:nvPr/>
        </p:nvSpPr>
        <p:spPr>
          <a:xfrm>
            <a:off x="6421751" y="2882853"/>
            <a:ext cx="1154706" cy="400110"/>
          </a:xfrm>
          <a:prstGeom prst="rect">
            <a:avLst/>
          </a:prstGeom>
          <a:noFill/>
        </p:spPr>
        <p:txBody>
          <a:bodyPr wrap="square" rtlCol="0">
            <a:spAutoFit/>
          </a:bodyPr>
          <a:lstStyle/>
          <a:p>
            <a:pPr algn="just"/>
            <a:r>
              <a:rPr lang="fr-FR" sz="2000" b="1" dirty="0">
                <a:solidFill>
                  <a:srgbClr val="EE5242"/>
                </a:solidFill>
                <a:latin typeface="Helvetica" pitchFamily="2" charset="0"/>
              </a:rPr>
              <a:t>Axe 2</a:t>
            </a:r>
          </a:p>
        </p:txBody>
      </p:sp>
      <p:sp>
        <p:nvSpPr>
          <p:cNvPr id="21" name="ZoneTexte 20"/>
          <p:cNvSpPr txBox="1"/>
          <p:nvPr/>
        </p:nvSpPr>
        <p:spPr>
          <a:xfrm>
            <a:off x="6421751" y="3204511"/>
            <a:ext cx="3883393" cy="584775"/>
          </a:xfrm>
          <a:prstGeom prst="rect">
            <a:avLst/>
          </a:prstGeom>
          <a:noFill/>
        </p:spPr>
        <p:txBody>
          <a:bodyPr wrap="square" rtlCol="0">
            <a:spAutoFit/>
          </a:bodyPr>
          <a:lstStyle/>
          <a:p>
            <a:r>
              <a:rPr lang="fr-CH" sz="1600" dirty="0">
                <a:latin typeface="Helvetica" pitchFamily="2" charset="0"/>
              </a:rPr>
              <a:t>Renforcement des capacités des institutions en charge de la coopération ;</a:t>
            </a:r>
          </a:p>
        </p:txBody>
      </p:sp>
      <p:sp>
        <p:nvSpPr>
          <p:cNvPr id="22" name="ZoneTexte 21"/>
          <p:cNvSpPr txBox="1"/>
          <p:nvPr/>
        </p:nvSpPr>
        <p:spPr>
          <a:xfrm>
            <a:off x="6421751" y="3798972"/>
            <a:ext cx="1154706" cy="400110"/>
          </a:xfrm>
          <a:prstGeom prst="rect">
            <a:avLst/>
          </a:prstGeom>
          <a:noFill/>
        </p:spPr>
        <p:txBody>
          <a:bodyPr wrap="square" rtlCol="0">
            <a:spAutoFit/>
          </a:bodyPr>
          <a:lstStyle/>
          <a:p>
            <a:pPr algn="just"/>
            <a:r>
              <a:rPr lang="fr-FR" sz="2000" b="1" dirty="0">
                <a:solidFill>
                  <a:srgbClr val="EE5242"/>
                </a:solidFill>
                <a:latin typeface="Helvetica" pitchFamily="2" charset="0"/>
              </a:rPr>
              <a:t>Axe 3</a:t>
            </a:r>
          </a:p>
        </p:txBody>
      </p:sp>
      <p:sp>
        <p:nvSpPr>
          <p:cNvPr id="23" name="ZoneTexte 22"/>
          <p:cNvSpPr txBox="1"/>
          <p:nvPr/>
        </p:nvSpPr>
        <p:spPr>
          <a:xfrm>
            <a:off x="6421751" y="4120632"/>
            <a:ext cx="3883393" cy="338554"/>
          </a:xfrm>
          <a:prstGeom prst="rect">
            <a:avLst/>
          </a:prstGeom>
          <a:noFill/>
        </p:spPr>
        <p:txBody>
          <a:bodyPr wrap="square" rtlCol="0">
            <a:spAutoFit/>
          </a:bodyPr>
          <a:lstStyle/>
          <a:p>
            <a:pPr algn="just"/>
            <a:r>
              <a:rPr lang="fr-CH" sz="1600" dirty="0">
                <a:latin typeface="Helvetica" pitchFamily="2" charset="0"/>
              </a:rPr>
              <a:t>Promotion des partenariats ; </a:t>
            </a:r>
          </a:p>
        </p:txBody>
      </p:sp>
      <p:sp>
        <p:nvSpPr>
          <p:cNvPr id="24" name="ZoneTexte 23"/>
          <p:cNvSpPr txBox="1"/>
          <p:nvPr/>
        </p:nvSpPr>
        <p:spPr>
          <a:xfrm>
            <a:off x="6421751" y="4506224"/>
            <a:ext cx="1154706" cy="400110"/>
          </a:xfrm>
          <a:prstGeom prst="rect">
            <a:avLst/>
          </a:prstGeom>
          <a:noFill/>
        </p:spPr>
        <p:txBody>
          <a:bodyPr wrap="square" rtlCol="0">
            <a:spAutoFit/>
          </a:bodyPr>
          <a:lstStyle/>
          <a:p>
            <a:pPr algn="just"/>
            <a:r>
              <a:rPr lang="fr-FR" sz="2000" b="1" dirty="0">
                <a:solidFill>
                  <a:srgbClr val="EE5242"/>
                </a:solidFill>
                <a:latin typeface="Helvetica" pitchFamily="2" charset="0"/>
              </a:rPr>
              <a:t>Axe 4</a:t>
            </a:r>
          </a:p>
        </p:txBody>
      </p:sp>
      <p:sp>
        <p:nvSpPr>
          <p:cNvPr id="25" name="ZoneTexte 24"/>
          <p:cNvSpPr txBox="1"/>
          <p:nvPr/>
        </p:nvSpPr>
        <p:spPr>
          <a:xfrm>
            <a:off x="6421751" y="4827884"/>
            <a:ext cx="3883393" cy="584775"/>
          </a:xfrm>
          <a:prstGeom prst="rect">
            <a:avLst/>
          </a:prstGeom>
          <a:noFill/>
        </p:spPr>
        <p:txBody>
          <a:bodyPr wrap="square" rtlCol="0">
            <a:spAutoFit/>
          </a:bodyPr>
          <a:lstStyle/>
          <a:p>
            <a:pPr algn="just"/>
            <a:r>
              <a:rPr lang="fr-CH" sz="1600" dirty="0">
                <a:latin typeface="Helvetica" pitchFamily="2" charset="0"/>
              </a:rPr>
              <a:t>Amélioration de la mobilisation et de la gestion des ressources.</a:t>
            </a:r>
            <a:endParaRPr lang="fr-FR" sz="1600" dirty="0">
              <a:latin typeface="Helvetica" pitchFamily="2" charset="0"/>
            </a:endParaRPr>
          </a:p>
        </p:txBody>
      </p:sp>
      <p:sp>
        <p:nvSpPr>
          <p:cNvPr id="5" name="Ellipse 4"/>
          <p:cNvSpPr/>
          <p:nvPr/>
        </p:nvSpPr>
        <p:spPr>
          <a:xfrm>
            <a:off x="4949371" y="3496898"/>
            <a:ext cx="319315" cy="319315"/>
          </a:xfrm>
          <a:prstGeom prst="ellipse">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6151365" y="2072798"/>
            <a:ext cx="175693" cy="175693"/>
          </a:xfrm>
          <a:prstGeom prst="ellipse">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6151364" y="2995061"/>
            <a:ext cx="175693" cy="175693"/>
          </a:xfrm>
          <a:prstGeom prst="ellipse">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6151363" y="3917324"/>
            <a:ext cx="175693" cy="175693"/>
          </a:xfrm>
          <a:prstGeom prst="ellipse">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6151362" y="4618432"/>
            <a:ext cx="175693" cy="175693"/>
          </a:xfrm>
          <a:prstGeom prst="ellipse">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5" idx="7"/>
            <a:endCxn id="26" idx="3"/>
          </p:cNvCxnSpPr>
          <p:nvPr/>
        </p:nvCxnSpPr>
        <p:spPr>
          <a:xfrm flipV="1">
            <a:off x="5221923" y="2222761"/>
            <a:ext cx="955172" cy="13209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Connecteur droit 29"/>
          <p:cNvCxnSpPr>
            <a:stCxn id="5" idx="6"/>
            <a:endCxn id="27" idx="3"/>
          </p:cNvCxnSpPr>
          <p:nvPr/>
        </p:nvCxnSpPr>
        <p:spPr>
          <a:xfrm flipV="1">
            <a:off x="5268686" y="3145024"/>
            <a:ext cx="908408" cy="511532"/>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Connecteur droit 31"/>
          <p:cNvCxnSpPr>
            <a:stCxn id="5" idx="6"/>
            <a:endCxn id="28" idx="2"/>
          </p:cNvCxnSpPr>
          <p:nvPr/>
        </p:nvCxnSpPr>
        <p:spPr>
          <a:xfrm>
            <a:off x="5268686" y="3656556"/>
            <a:ext cx="882677" cy="348615"/>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Connecteur droit 33"/>
          <p:cNvCxnSpPr>
            <a:stCxn id="5" idx="5"/>
            <a:endCxn id="29" idx="1"/>
          </p:cNvCxnSpPr>
          <p:nvPr/>
        </p:nvCxnSpPr>
        <p:spPr>
          <a:xfrm>
            <a:off x="5221923" y="3769450"/>
            <a:ext cx="955169" cy="87471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56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2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17"/>
                                        </p:tgtEl>
                                        <p:attrNameLst>
                                          <p:attrName>ppt_y</p:attrName>
                                        </p:attrNameLst>
                                      </p:cBhvr>
                                      <p:tavLst>
                                        <p:tav tm="0">
                                          <p:val>
                                            <p:strVal val="#ppt_y"/>
                                          </p:val>
                                        </p:tav>
                                        <p:tav tm="100000">
                                          <p:val>
                                            <p:strVal val="#ppt_y"/>
                                          </p:val>
                                        </p:tav>
                                      </p:tavLst>
                                    </p:anim>
                                    <p:anim calcmode="lin" valueType="num">
                                      <p:cBhvr>
                                        <p:cTn id="9" dur="2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17"/>
                                        </p:tgtEl>
                                      </p:cBhvr>
                                    </p:animEffect>
                                  </p:childTnLst>
                                </p:cTn>
                              </p:par>
                              <p:par>
                                <p:cTn id="12" presetID="41" presetClass="entr" presetSubtype="0" fill="hold" grpId="0" nodeType="withEffect">
                                  <p:stCondLst>
                                    <p:cond delay="0"/>
                                  </p:stCondLst>
                                  <p:iterate type="lt">
                                    <p:tmPct val="5031"/>
                                  </p:iterate>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300" fill="hold"/>
                                        <p:tgtEl>
                                          <p:spTgt spid="4"/>
                                        </p:tgtEl>
                                        <p:attrNameLst>
                                          <p:attrName>ppt_y</p:attrName>
                                        </p:attrNameLst>
                                      </p:cBhvr>
                                      <p:tavLst>
                                        <p:tav tm="0">
                                          <p:val>
                                            <p:strVal val="#ppt_y"/>
                                          </p:val>
                                        </p:tav>
                                        <p:tav tm="100000">
                                          <p:val>
                                            <p:strVal val="#ppt_y"/>
                                          </p:val>
                                        </p:tav>
                                      </p:tavLst>
                                    </p:anim>
                                    <p:anim calcmode="lin" valueType="num">
                                      <p:cBhvr>
                                        <p:cTn id="16"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300" tmFilter="0,0; .5, 1; 1, 1"/>
                                        <p:tgtEl>
                                          <p:spTgt spid="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checkerboard(across)">
                                      <p:cBhvr>
                                        <p:cTn id="66" dur="500"/>
                                        <p:tgtEl>
                                          <p:spTgt spid="32"/>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p:tgtEl>
                                          <p:spTgt spid="28"/>
                                        </p:tgtEl>
                                        <p:attrNameLst>
                                          <p:attrName>ppt_y</p:attrName>
                                        </p:attrNameLst>
                                      </p:cBhvr>
                                      <p:tavLst>
                                        <p:tav tm="0">
                                          <p:val>
                                            <p:strVal val="#ppt_y+#ppt_h*1.125000"/>
                                          </p:val>
                                        </p:tav>
                                        <p:tav tm="100000">
                                          <p:val>
                                            <p:strVal val="#ppt_y"/>
                                          </p:val>
                                        </p:tav>
                                      </p:tavLst>
                                    </p:anim>
                                    <p:animEffect transition="in" filter="wipe(up)">
                                      <p:cBhvr>
                                        <p:cTn id="70" dur="500"/>
                                        <p:tgtEl>
                                          <p:spTgt spid="2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checkerboard(across)">
                                      <p:cBhvr>
                                        <p:cTn id="85" dur="500"/>
                                        <p:tgtEl>
                                          <p:spTgt spid="34"/>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p:tgtEl>
                                          <p:spTgt spid="29"/>
                                        </p:tgtEl>
                                        <p:attrNameLst>
                                          <p:attrName>ppt_y</p:attrName>
                                        </p:attrNameLst>
                                      </p:cBhvr>
                                      <p:tavLst>
                                        <p:tav tm="0">
                                          <p:val>
                                            <p:strVal val="#ppt_y+#ppt_h*1.125000"/>
                                          </p:val>
                                        </p:tav>
                                        <p:tav tm="100000">
                                          <p:val>
                                            <p:strVal val="#ppt_y"/>
                                          </p:val>
                                        </p:tav>
                                      </p:tavLst>
                                    </p:anim>
                                    <p:animEffect transition="in" filter="wipe(up)">
                                      <p:cBhvr>
                                        <p:cTn id="89" dur="500"/>
                                        <p:tgtEl>
                                          <p:spTgt spid="29"/>
                                        </p:tgtEl>
                                      </p:cBhvr>
                                    </p:animEffect>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1" grpId="0"/>
      <p:bldP spid="22" grpId="0"/>
      <p:bldP spid="23" grpId="0"/>
      <p:bldP spid="24" grpId="0"/>
      <p:bldP spid="25" grpId="0"/>
      <p:bldP spid="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84293" y="1744192"/>
            <a:ext cx="8471647" cy="452161"/>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1733638" y="2627802"/>
            <a:ext cx="9207678" cy="1323439"/>
          </a:xfrm>
          <a:prstGeom prst="rect">
            <a:avLst/>
          </a:prstGeom>
          <a:noFill/>
        </p:spPr>
        <p:txBody>
          <a:bodyPr wrap="square" rtlCol="0">
            <a:spAutoFit/>
          </a:bodyPr>
          <a:lstStyle/>
          <a:p>
            <a:pPr algn="just"/>
            <a:r>
              <a:rPr lang="fr-FR" sz="2000" dirty="0">
                <a:latin typeface="Helvetica" pitchFamily="2" charset="0"/>
              </a:rPr>
              <a:t>La coordination de la coopération au développement exige des allocations de ressources importantes. Ces coûts d’intermédiation portent aussi bien sur les réformes structurelles à engager qu’aux outils, surtout digitaux à mettre en place, sans oublier les nécessaires renforcements des capacités à opérer.</a:t>
            </a:r>
          </a:p>
        </p:txBody>
      </p:sp>
      <p:sp>
        <p:nvSpPr>
          <p:cNvPr id="10" name="Rectangle 9"/>
          <p:cNvSpPr/>
          <p:nvPr/>
        </p:nvSpPr>
        <p:spPr>
          <a:xfrm>
            <a:off x="1202266" y="2763266"/>
            <a:ext cx="260439" cy="1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1733638" y="4358724"/>
            <a:ext cx="9207678" cy="1323439"/>
          </a:xfrm>
          <a:prstGeom prst="rect">
            <a:avLst/>
          </a:prstGeom>
          <a:noFill/>
        </p:spPr>
        <p:txBody>
          <a:bodyPr wrap="square" rtlCol="0">
            <a:spAutoFit/>
          </a:bodyPr>
          <a:lstStyle/>
          <a:p>
            <a:pPr algn="just"/>
            <a:r>
              <a:rPr lang="fr-FR" sz="2000" dirty="0">
                <a:latin typeface="Helvetica" pitchFamily="2" charset="0"/>
              </a:rPr>
              <a:t>L’Etat devra mobiliser ses ressources internes mais également compter sur d’importantes contributions des partenaires au développement, du secteur privé, des collectivités territoriales et des Organisations de la Société Civile y compris les </a:t>
            </a:r>
            <a:r>
              <a:rPr lang="fr-FR" sz="2000" dirty="0" err="1">
                <a:latin typeface="Helvetica" pitchFamily="2" charset="0"/>
              </a:rPr>
              <a:t>ONGs</a:t>
            </a:r>
            <a:r>
              <a:rPr lang="fr-FR" sz="2000" dirty="0">
                <a:latin typeface="Helvetica" pitchFamily="2" charset="0"/>
              </a:rPr>
              <a:t> internationales.</a:t>
            </a:r>
          </a:p>
        </p:txBody>
      </p:sp>
      <p:sp>
        <p:nvSpPr>
          <p:cNvPr id="14" name="Rectangle 13"/>
          <p:cNvSpPr/>
          <p:nvPr/>
        </p:nvSpPr>
        <p:spPr>
          <a:xfrm>
            <a:off x="1202266" y="4494188"/>
            <a:ext cx="260439" cy="1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48973" y="2685735"/>
            <a:ext cx="46761" cy="120100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48972" y="4462671"/>
            <a:ext cx="46761" cy="120100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2299448" y="1750474"/>
            <a:ext cx="8256492" cy="461665"/>
          </a:xfrm>
          <a:prstGeom prst="rect">
            <a:avLst/>
          </a:prstGeom>
          <a:noFill/>
        </p:spPr>
        <p:txBody>
          <a:bodyPr wrap="square" rtlCol="0">
            <a:spAutoFit/>
          </a:bodyPr>
          <a:lstStyle/>
          <a:p>
            <a:r>
              <a:rPr lang="fr-FR" sz="2400" b="1" dirty="0">
                <a:solidFill>
                  <a:schemeClr val="bg1"/>
                </a:solidFill>
                <a:latin typeface="Calibri "/>
              </a:rPr>
              <a:t>VI</a:t>
            </a:r>
            <a:r>
              <a:rPr lang="en" sz="2400" b="1" dirty="0">
                <a:solidFill>
                  <a:schemeClr val="bg1"/>
                </a:solidFill>
                <a:latin typeface="Calibri "/>
              </a:rPr>
              <a:t>. FINANCEMENT ET MISE EN OEUVRE DE LA SNCD</a:t>
            </a:r>
            <a:endParaRPr lang="en-US" sz="2400" b="1" dirty="0">
              <a:solidFill>
                <a:schemeClr val="bg1"/>
              </a:solidFill>
              <a:latin typeface="Calibri "/>
            </a:endParaRPr>
          </a:p>
        </p:txBody>
      </p:sp>
    </p:spTree>
    <p:extLst>
      <p:ext uri="{BB962C8B-B14F-4D97-AF65-F5344CB8AC3E}">
        <p14:creationId xmlns:p14="http://schemas.microsoft.com/office/powerpoint/2010/main" val="24803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5714"/>
                                  </p:iterate>
                                  <p:childTnLst>
                                    <p:set>
                                      <p:cBhvr>
                                        <p:cTn id="11" dur="1" fill="hold">
                                          <p:stCondLst>
                                            <p:cond delay="0"/>
                                          </p:stCondLst>
                                        </p:cTn>
                                        <p:tgtEl>
                                          <p:spTgt spid="3"/>
                                        </p:tgtEl>
                                        <p:attrNameLst>
                                          <p:attrName>style.visibility</p:attrName>
                                        </p:attrNameLst>
                                      </p:cBhvr>
                                      <p:to>
                                        <p:strVal val="visible"/>
                                      </p:to>
                                    </p:set>
                                    <p:anim calcmode="lin" valueType="num">
                                      <p:cBhvr>
                                        <p:cTn id="12" dur="6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600" fill="hold"/>
                                        <p:tgtEl>
                                          <p:spTgt spid="3"/>
                                        </p:tgtEl>
                                        <p:attrNameLst>
                                          <p:attrName>ppt_y</p:attrName>
                                        </p:attrNameLst>
                                      </p:cBhvr>
                                      <p:tavLst>
                                        <p:tav tm="0">
                                          <p:val>
                                            <p:strVal val="#ppt_y"/>
                                          </p:val>
                                        </p:tav>
                                        <p:tav tm="100000">
                                          <p:val>
                                            <p:strVal val="#ppt_y"/>
                                          </p:val>
                                        </p:tav>
                                      </p:tavLst>
                                    </p:anim>
                                    <p:anim calcmode="lin" valueType="num">
                                      <p:cBhvr>
                                        <p:cTn id="14" dur="6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6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6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50" presetClass="entr" presetSubtype="0" decel="10000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3"/>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50" presetClass="entr" presetSubtype="0" decel="10000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strVal val="#ppt_w+.3"/>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Effect transition="in" filter="fade">
                                      <p:cBhvr>
                                        <p:cTn id="45" dur="1000"/>
                                        <p:tgtEl>
                                          <p:spTgt spid="16"/>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animBg="1"/>
      <p:bldP spid="13" grpId="0"/>
      <p:bldP spid="14" grpId="0" animBg="1"/>
      <p:bldP spid="15" grpId="0" animBg="1"/>
      <p:bldP spid="1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994403" y="1794933"/>
            <a:ext cx="4649160" cy="626534"/>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913470" y="1794933"/>
            <a:ext cx="4246515" cy="626534"/>
          </a:xfrm>
          <a:prstGeom prst="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032001" y="1811866"/>
            <a:ext cx="8493031" cy="830997"/>
          </a:xfrm>
          <a:prstGeom prst="rect">
            <a:avLst/>
          </a:prstGeom>
          <a:noFill/>
        </p:spPr>
        <p:txBody>
          <a:bodyPr wrap="none" rtlCol="0">
            <a:spAutoFit/>
          </a:bodyPr>
          <a:lstStyle/>
          <a:p>
            <a:r>
              <a:rPr lang="fr-FR" sz="2800" b="1" dirty="0">
                <a:solidFill>
                  <a:schemeClr val="bg1"/>
                </a:solidFill>
                <a:latin typeface="Calibri "/>
              </a:rPr>
              <a:t>Dispositif institutionnel de coordination proposé</a:t>
            </a:r>
          </a:p>
          <a:p>
            <a:endParaRPr lang="fr-FR" sz="2000" dirty="0"/>
          </a:p>
        </p:txBody>
      </p:sp>
      <p:sp>
        <p:nvSpPr>
          <p:cNvPr id="3" name="ZoneTexte 2"/>
          <p:cNvSpPr txBox="1"/>
          <p:nvPr/>
        </p:nvSpPr>
        <p:spPr>
          <a:xfrm>
            <a:off x="2032001" y="2810932"/>
            <a:ext cx="6841066" cy="769441"/>
          </a:xfrm>
          <a:prstGeom prst="rect">
            <a:avLst/>
          </a:prstGeom>
          <a:noFill/>
        </p:spPr>
        <p:txBody>
          <a:bodyPr wrap="square" rtlCol="0">
            <a:spAutoFit/>
          </a:bodyPr>
          <a:lstStyle/>
          <a:p>
            <a:pPr algn="just"/>
            <a:r>
              <a:rPr lang="fr-FR" sz="2000" dirty="0">
                <a:solidFill>
                  <a:schemeClr val="bg1"/>
                </a:solidFill>
                <a:latin typeface="Helvetica" pitchFamily="2" charset="0"/>
              </a:rPr>
              <a:t>La mise en œuvre, la coordination, le suivi et l’évaluation de la SNCD implique </a:t>
            </a:r>
            <a:r>
              <a:rPr lang="fr-FR" sz="2400" b="1" dirty="0">
                <a:solidFill>
                  <a:schemeClr val="bg1"/>
                </a:solidFill>
                <a:latin typeface="Helvetica" pitchFamily="2" charset="0"/>
              </a:rPr>
              <a:t>deux types de dispositifs:</a:t>
            </a:r>
            <a:r>
              <a:rPr lang="fr-FR" sz="2000" dirty="0">
                <a:solidFill>
                  <a:schemeClr val="bg1"/>
                </a:solidFill>
                <a:latin typeface="Helvetica" pitchFamily="2" charset="0"/>
              </a:rPr>
              <a:t> </a:t>
            </a:r>
          </a:p>
        </p:txBody>
      </p:sp>
      <p:cxnSp>
        <p:nvCxnSpPr>
          <p:cNvPr id="7" name="Connecteur droit 6"/>
          <p:cNvCxnSpPr/>
          <p:nvPr/>
        </p:nvCxnSpPr>
        <p:spPr>
          <a:xfrm>
            <a:off x="4521201" y="3580373"/>
            <a:ext cx="3826934" cy="0"/>
          </a:xfrm>
          <a:prstGeom prst="line">
            <a:avLst/>
          </a:prstGeom>
          <a:ln w="9525" cap="flat" cmpd="sng" algn="ctr">
            <a:solidFill>
              <a:srgbClr val="359D3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tangle avec coins rognés en diagonale 8"/>
          <p:cNvSpPr/>
          <p:nvPr/>
        </p:nvSpPr>
        <p:spPr>
          <a:xfrm>
            <a:off x="2490233" y="3977281"/>
            <a:ext cx="5283199" cy="713252"/>
          </a:xfrm>
          <a:prstGeom prst="snip2Diag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avec coins rognés en diagonale 9"/>
          <p:cNvSpPr/>
          <p:nvPr/>
        </p:nvSpPr>
        <p:spPr>
          <a:xfrm>
            <a:off x="2490232" y="4915998"/>
            <a:ext cx="5283199" cy="713252"/>
          </a:xfrm>
          <a:prstGeom prst="snip2Diag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998233" y="3977280"/>
            <a:ext cx="4537100" cy="707886"/>
          </a:xfrm>
          <a:prstGeom prst="rect">
            <a:avLst/>
          </a:prstGeom>
          <a:noFill/>
        </p:spPr>
        <p:txBody>
          <a:bodyPr wrap="square" rtlCol="0">
            <a:spAutoFit/>
          </a:bodyPr>
          <a:lstStyle/>
          <a:p>
            <a:r>
              <a:rPr lang="fr-FR" sz="2000" b="1" dirty="0">
                <a:solidFill>
                  <a:schemeClr val="bg1"/>
                </a:solidFill>
                <a:latin typeface="Helvetica" pitchFamily="2" charset="0"/>
              </a:rPr>
              <a:t>Le dispositif de pilotage national de coordination</a:t>
            </a:r>
          </a:p>
        </p:txBody>
      </p:sp>
      <p:sp>
        <p:nvSpPr>
          <p:cNvPr id="11" name="Pentagone 10"/>
          <p:cNvSpPr/>
          <p:nvPr/>
        </p:nvSpPr>
        <p:spPr>
          <a:xfrm>
            <a:off x="1913470" y="4076292"/>
            <a:ext cx="966232" cy="515230"/>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073130" y="4041519"/>
            <a:ext cx="417102" cy="584775"/>
          </a:xfrm>
          <a:prstGeom prst="rect">
            <a:avLst/>
          </a:prstGeom>
          <a:noFill/>
        </p:spPr>
        <p:txBody>
          <a:bodyPr wrap="none" rtlCol="0">
            <a:spAutoFit/>
          </a:bodyPr>
          <a:lstStyle/>
          <a:p>
            <a:r>
              <a:rPr lang="fr-FR" sz="3200" b="1" dirty="0">
                <a:solidFill>
                  <a:schemeClr val="bg1"/>
                </a:solidFill>
                <a:latin typeface="Ubuntu" panose="020B0504030602030204" pitchFamily="34" charset="0"/>
              </a:rPr>
              <a:t>1</a:t>
            </a:r>
          </a:p>
        </p:txBody>
      </p:sp>
      <p:sp>
        <p:nvSpPr>
          <p:cNvPr id="13" name="Pentagone 12"/>
          <p:cNvSpPr/>
          <p:nvPr/>
        </p:nvSpPr>
        <p:spPr>
          <a:xfrm>
            <a:off x="1913470" y="5015965"/>
            <a:ext cx="966232" cy="515230"/>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073130" y="4981192"/>
            <a:ext cx="417102" cy="584775"/>
          </a:xfrm>
          <a:prstGeom prst="rect">
            <a:avLst/>
          </a:prstGeom>
          <a:noFill/>
        </p:spPr>
        <p:txBody>
          <a:bodyPr wrap="none" rtlCol="0">
            <a:spAutoFit/>
          </a:bodyPr>
          <a:lstStyle/>
          <a:p>
            <a:r>
              <a:rPr lang="fr-FR" sz="3200" b="1" dirty="0">
                <a:solidFill>
                  <a:schemeClr val="bg1"/>
                </a:solidFill>
                <a:latin typeface="Ubuntu" panose="020B0504030602030204" pitchFamily="34" charset="0"/>
              </a:rPr>
              <a:t>2</a:t>
            </a:r>
          </a:p>
        </p:txBody>
      </p:sp>
      <p:sp>
        <p:nvSpPr>
          <p:cNvPr id="15" name="ZoneTexte 14"/>
          <p:cNvSpPr txBox="1"/>
          <p:nvPr/>
        </p:nvSpPr>
        <p:spPr>
          <a:xfrm>
            <a:off x="2998233" y="4915998"/>
            <a:ext cx="4537100" cy="954107"/>
          </a:xfrm>
          <a:prstGeom prst="rect">
            <a:avLst/>
          </a:prstGeom>
          <a:noFill/>
        </p:spPr>
        <p:txBody>
          <a:bodyPr wrap="square" rtlCol="0">
            <a:spAutoFit/>
          </a:bodyPr>
          <a:lstStyle/>
          <a:p>
            <a:r>
              <a:rPr lang="fr-FR" sz="2000" b="1" dirty="0">
                <a:solidFill>
                  <a:schemeClr val="bg1"/>
                </a:solidFill>
                <a:latin typeface="Helvetica" pitchFamily="2" charset="0"/>
              </a:rPr>
              <a:t>Le dispositif de coordination conjoint Gouvernement-Partenaire</a:t>
            </a:r>
          </a:p>
          <a:p>
            <a:endParaRPr lang="fr-FR" sz="1600" dirty="0"/>
          </a:p>
        </p:txBody>
      </p:sp>
    </p:spTree>
    <p:extLst>
      <p:ext uri="{BB962C8B-B14F-4D97-AF65-F5344CB8AC3E}">
        <p14:creationId xmlns:p14="http://schemas.microsoft.com/office/powerpoint/2010/main" val="40699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7 2.59259E-6 L -0.52122 0.0037 " pathEditMode="relative" rAng="0" ptsTypes="AA">
                                      <p:cBhvr>
                                        <p:cTn id="6" dur="2000" spd="-100000" fill="hold"/>
                                        <p:tgtEl>
                                          <p:spTgt spid="4"/>
                                        </p:tgtEl>
                                        <p:attrNameLst>
                                          <p:attrName>ppt_x</p:attrName>
                                          <p:attrName>ppt_y</p:attrName>
                                        </p:attrNameLst>
                                      </p:cBhvr>
                                      <p:rCtr x="-26068" y="185"/>
                                    </p:animMotion>
                                  </p:childTnLst>
                                </p:cTn>
                              </p:par>
                              <p:par>
                                <p:cTn id="7" presetID="63" presetClass="path" presetSubtype="0" accel="50000" decel="50000" fill="hold" grpId="0" nodeType="withEffect">
                                  <p:stCondLst>
                                    <p:cond delay="0"/>
                                  </p:stCondLst>
                                  <p:childTnLst>
                                    <p:animMotion origin="layout" path="M -1.66667E-6 2.59259E-6 L 0.52539 -0.00116 " pathEditMode="relative" rAng="0" ptsTypes="AA">
                                      <p:cBhvr>
                                        <p:cTn id="8" dur="2000" spd="-100000" fill="hold"/>
                                        <p:tgtEl>
                                          <p:spTgt spid="5"/>
                                        </p:tgtEl>
                                        <p:attrNameLst>
                                          <p:attrName>ppt_x</p:attrName>
                                          <p:attrName>ppt_y</p:attrName>
                                        </p:attrNameLst>
                                      </p:cBhvr>
                                      <p:rCtr x="26263" y="-69"/>
                                    </p:animMotion>
                                  </p:childTnLst>
                                </p:cTn>
                              </p:par>
                              <p:par>
                                <p:cTn id="9" presetID="41" presetClass="entr" presetSubtype="0" fill="hold" grpId="0" nodeType="withEffect">
                                  <p:stCondLst>
                                    <p:cond delay="0"/>
                                  </p:stCondLst>
                                  <p:iterate type="lt">
                                    <p:tmPct val="6061"/>
                                  </p:iterate>
                                  <p:childTnLst>
                                    <p:set>
                                      <p:cBhvr>
                                        <p:cTn id="10" dur="1" fill="hold">
                                          <p:stCondLst>
                                            <p:cond delay="0"/>
                                          </p:stCondLst>
                                        </p:cTn>
                                        <p:tgtEl>
                                          <p:spTgt spid="2"/>
                                        </p:tgtEl>
                                        <p:attrNameLst>
                                          <p:attrName>style.visibility</p:attrName>
                                        </p:attrNameLst>
                                      </p:cBhvr>
                                      <p:to>
                                        <p:strVal val="visible"/>
                                      </p:to>
                                    </p:set>
                                    <p:anim calcmode="lin" valueType="num">
                                      <p:cBhvr>
                                        <p:cTn id="11" dur="6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600" fill="hold"/>
                                        <p:tgtEl>
                                          <p:spTgt spid="2"/>
                                        </p:tgtEl>
                                        <p:attrNameLst>
                                          <p:attrName>ppt_y</p:attrName>
                                        </p:attrNameLst>
                                      </p:cBhvr>
                                      <p:tavLst>
                                        <p:tav tm="0">
                                          <p:val>
                                            <p:strVal val="#ppt_y"/>
                                          </p:val>
                                        </p:tav>
                                        <p:tav tm="100000">
                                          <p:val>
                                            <p:strVal val="#ppt_y"/>
                                          </p:val>
                                        </p:tav>
                                      </p:tavLst>
                                    </p:anim>
                                    <p:anim calcmode="lin" valueType="num">
                                      <p:cBhvr>
                                        <p:cTn id="13" dur="6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6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6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anim calcmode="lin" valueType="num">
                                      <p:cBhvr>
                                        <p:cTn id="21" dur="2000" fill="hold"/>
                                        <p:tgtEl>
                                          <p:spTgt spid="3"/>
                                        </p:tgtEl>
                                        <p:attrNameLst>
                                          <p:attrName>ppt_x</p:attrName>
                                        </p:attrNameLst>
                                      </p:cBhvr>
                                      <p:tavLst>
                                        <p:tav tm="0">
                                          <p:val>
                                            <p:strVal val="#ppt_x"/>
                                          </p:val>
                                        </p:tav>
                                        <p:tav tm="100000">
                                          <p:val>
                                            <p:strVal val="#ppt_x"/>
                                          </p:val>
                                        </p:tav>
                                      </p:tavLst>
                                    </p:anim>
                                    <p:anim calcmode="lin" valueType="num">
                                      <p:cBhvr>
                                        <p:cTn id="22" dur="2000" fill="hold"/>
                                        <p:tgtEl>
                                          <p:spTgt spid="3"/>
                                        </p:tgtEl>
                                        <p:attrNameLst>
                                          <p:attrName>ppt_y</p:attrName>
                                        </p:attrNameLst>
                                      </p:cBhvr>
                                      <p:tavLst>
                                        <p:tav tm="0">
                                          <p:val>
                                            <p:strVal val="#ppt_y+.1"/>
                                          </p:val>
                                        </p:tav>
                                        <p:tav tm="100000">
                                          <p:val>
                                            <p:strVal val="#ppt_y"/>
                                          </p:val>
                                        </p:tav>
                                      </p:tavLst>
                                    </p:anim>
                                  </p:childTnLst>
                                </p:cTn>
                              </p:par>
                              <p:par>
                                <p:cTn id="23" presetID="8"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3"/>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par>
                                <p:cTn id="33" presetID="17"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par>
                                <p:cTn id="37" presetID="55"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 calcmode="lin" valueType="num">
                                      <p:cBhvr>
                                        <p:cTn id="44" dur="2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5" dur="200" fill="hold"/>
                                        <p:tgtEl>
                                          <p:spTgt spid="8"/>
                                        </p:tgtEl>
                                        <p:attrNameLst>
                                          <p:attrName>ppt_y</p:attrName>
                                        </p:attrNameLst>
                                      </p:cBhvr>
                                      <p:tavLst>
                                        <p:tav tm="0">
                                          <p:val>
                                            <p:strVal val="#ppt_y"/>
                                          </p:val>
                                        </p:tav>
                                        <p:tav tm="100000">
                                          <p:val>
                                            <p:strVal val="#ppt_y"/>
                                          </p:val>
                                        </p:tav>
                                      </p:tavLst>
                                    </p:anim>
                                    <p:anim calcmode="lin" valueType="num">
                                      <p:cBhvr>
                                        <p:cTn id="46" dur="2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7" dur="2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00" tmFilter="0,0; .5, 1; 1, 1"/>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strVal val="#ppt_w+.3"/>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Effect transition="in" filter="fade">
                                      <p:cBhvr>
                                        <p:cTn id="55" dur="1000"/>
                                        <p:tgtEl>
                                          <p:spTgt spid="13"/>
                                        </p:tgtEl>
                                      </p:cBhvr>
                                    </p:animEffect>
                                  </p:childTnLst>
                                </p:cTn>
                              </p:par>
                              <p:par>
                                <p:cTn id="56" presetID="17" presetClass="entr" presetSubtype="1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par>
                                <p:cTn id="60" presetID="55"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strVal val="#ppt_w*0.70"/>
                                          </p:val>
                                        </p:tav>
                                        <p:tav tm="100000">
                                          <p:val>
                                            <p:strVal val="#ppt_w"/>
                                          </p:val>
                                        </p:tav>
                                      </p:tavLst>
                                    </p:anim>
                                    <p:anim calcmode="lin" valueType="num">
                                      <p:cBhvr>
                                        <p:cTn id="63" dur="1000" fill="hold"/>
                                        <p:tgtEl>
                                          <p:spTgt spid="10"/>
                                        </p:tgtEl>
                                        <p:attrNameLst>
                                          <p:attrName>ppt_h</p:attrName>
                                        </p:attrNameLst>
                                      </p:cBhvr>
                                      <p:tavLst>
                                        <p:tav tm="0">
                                          <p:val>
                                            <p:strVal val="#ppt_h"/>
                                          </p:val>
                                        </p:tav>
                                        <p:tav tm="100000">
                                          <p:val>
                                            <p:strVal val="#ppt_h"/>
                                          </p:val>
                                        </p:tav>
                                      </p:tavLst>
                                    </p:anim>
                                    <p:animEffect transition="in" filter="fade">
                                      <p:cBhvr>
                                        <p:cTn id="64" dur="1000"/>
                                        <p:tgtEl>
                                          <p:spTgt spid="10"/>
                                        </p:tgtEl>
                                      </p:cBhvr>
                                    </p:animEffect>
                                  </p:childTnLst>
                                </p:cTn>
                              </p:par>
                              <p:par>
                                <p:cTn id="65" presetID="41" presetClass="entr" presetSubtype="0" fill="hold" grpId="0" nodeType="with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calcmode="lin" valueType="num">
                                      <p:cBhvr>
                                        <p:cTn id="67" dur="2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8" dur="200" fill="hold"/>
                                        <p:tgtEl>
                                          <p:spTgt spid="15"/>
                                        </p:tgtEl>
                                        <p:attrNameLst>
                                          <p:attrName>ppt_y</p:attrName>
                                        </p:attrNameLst>
                                      </p:cBhvr>
                                      <p:tavLst>
                                        <p:tav tm="0">
                                          <p:val>
                                            <p:strVal val="#ppt_y"/>
                                          </p:val>
                                        </p:tav>
                                        <p:tav tm="100000">
                                          <p:val>
                                            <p:strVal val="#ppt_y"/>
                                          </p:val>
                                        </p:tav>
                                      </p:tavLst>
                                    </p:anim>
                                    <p:anim calcmode="lin" valueType="num">
                                      <p:cBhvr>
                                        <p:cTn id="69" dur="2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0" dur="2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1" dur="2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P spid="3" grpId="0"/>
      <p:bldP spid="9" grpId="0" animBg="1"/>
      <p:bldP spid="10" grpId="0" animBg="1"/>
      <p:bldP spid="8" grpId="0"/>
      <p:bldP spid="11" grpId="0" animBg="1"/>
      <p:bldP spid="12" grpId="0"/>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a:xfrm rot="5400000">
            <a:off x="5865591" y="2322245"/>
            <a:ext cx="198913"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rot="5400000">
            <a:off x="5865591" y="3612624"/>
            <a:ext cx="198913"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rot="5400000">
            <a:off x="5842363" y="5075640"/>
            <a:ext cx="212395"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999066" y="2986429"/>
            <a:ext cx="2827867"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99065" y="4441851"/>
            <a:ext cx="2827867"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999066" y="3271376"/>
            <a:ext cx="3031067" cy="954107"/>
          </a:xfrm>
          <a:prstGeom prst="rect">
            <a:avLst/>
          </a:prstGeom>
          <a:noFill/>
        </p:spPr>
        <p:txBody>
          <a:bodyPr wrap="square" rtlCol="0">
            <a:spAutoFit/>
          </a:bodyPr>
          <a:lstStyle/>
          <a:p>
            <a:r>
              <a:rPr lang="fr-FR" sz="2800" dirty="0">
                <a:solidFill>
                  <a:schemeClr val="tx1">
                    <a:lumMod val="75000"/>
                    <a:lumOff val="25000"/>
                  </a:schemeClr>
                </a:solidFill>
                <a:latin typeface="Helvetica" pitchFamily="2" charset="0"/>
              </a:rPr>
              <a:t>Le dispositif de pilotage national</a:t>
            </a:r>
          </a:p>
        </p:txBody>
      </p:sp>
      <p:grpSp>
        <p:nvGrpSpPr>
          <p:cNvPr id="25" name="Groupe 24"/>
          <p:cNvGrpSpPr/>
          <p:nvPr/>
        </p:nvGrpSpPr>
        <p:grpSpPr>
          <a:xfrm>
            <a:off x="7794181" y="1688448"/>
            <a:ext cx="778152" cy="162233"/>
            <a:chOff x="7794181" y="1563756"/>
            <a:chExt cx="778152" cy="162233"/>
          </a:xfrm>
        </p:grpSpPr>
        <p:sp>
          <p:nvSpPr>
            <p:cNvPr id="23" name="Rectangle 22"/>
            <p:cNvSpPr/>
            <p:nvPr/>
          </p:nvSpPr>
          <p:spPr>
            <a:xfrm>
              <a:off x="7794181" y="1629013"/>
              <a:ext cx="638041"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p:cNvSpPr/>
            <p:nvPr/>
          </p:nvSpPr>
          <p:spPr>
            <a:xfrm rot="5400000">
              <a:off x="8413787" y="1567444"/>
              <a:ext cx="162233" cy="154858"/>
            </a:xfrm>
            <a:prstGeom prst="triangl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59D32"/>
                </a:solidFill>
              </a:endParaRPr>
            </a:p>
          </p:txBody>
        </p:sp>
      </p:grpSp>
      <p:grpSp>
        <p:nvGrpSpPr>
          <p:cNvPr id="26" name="Groupe 25"/>
          <p:cNvGrpSpPr/>
          <p:nvPr/>
        </p:nvGrpSpPr>
        <p:grpSpPr>
          <a:xfrm flipH="1">
            <a:off x="7779433" y="1970876"/>
            <a:ext cx="778152" cy="162233"/>
            <a:chOff x="7794181" y="1563756"/>
            <a:chExt cx="778152" cy="162233"/>
          </a:xfrm>
        </p:grpSpPr>
        <p:sp>
          <p:nvSpPr>
            <p:cNvPr id="27" name="Rectangle 26"/>
            <p:cNvSpPr/>
            <p:nvPr/>
          </p:nvSpPr>
          <p:spPr>
            <a:xfrm>
              <a:off x="7794181" y="1629013"/>
              <a:ext cx="638041"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p:cNvSpPr/>
            <p:nvPr/>
          </p:nvSpPr>
          <p:spPr>
            <a:xfrm rot="5400000">
              <a:off x="8413787" y="1567444"/>
              <a:ext cx="162233" cy="154858"/>
            </a:xfrm>
            <a:prstGeom prst="triangl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59D32"/>
                </a:solidFill>
              </a:endParaRPr>
            </a:p>
          </p:txBody>
        </p:sp>
      </p:grpSp>
      <p:grpSp>
        <p:nvGrpSpPr>
          <p:cNvPr id="29" name="Groupe 28"/>
          <p:cNvGrpSpPr/>
          <p:nvPr/>
        </p:nvGrpSpPr>
        <p:grpSpPr>
          <a:xfrm>
            <a:off x="7794486" y="2811725"/>
            <a:ext cx="778152" cy="162233"/>
            <a:chOff x="7794181" y="1563756"/>
            <a:chExt cx="778152" cy="162233"/>
          </a:xfrm>
        </p:grpSpPr>
        <p:sp>
          <p:nvSpPr>
            <p:cNvPr id="30" name="Rectangle 29"/>
            <p:cNvSpPr/>
            <p:nvPr/>
          </p:nvSpPr>
          <p:spPr>
            <a:xfrm>
              <a:off x="7794181" y="1629013"/>
              <a:ext cx="638041"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isocèle 30"/>
            <p:cNvSpPr/>
            <p:nvPr/>
          </p:nvSpPr>
          <p:spPr>
            <a:xfrm rot="5400000">
              <a:off x="8413787" y="1567444"/>
              <a:ext cx="162233" cy="154858"/>
            </a:xfrm>
            <a:prstGeom prst="triangl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59D32"/>
                </a:solidFill>
              </a:endParaRPr>
            </a:p>
          </p:txBody>
        </p:sp>
      </p:grpSp>
      <p:grpSp>
        <p:nvGrpSpPr>
          <p:cNvPr id="32" name="Groupe 31"/>
          <p:cNvGrpSpPr/>
          <p:nvPr/>
        </p:nvGrpSpPr>
        <p:grpSpPr>
          <a:xfrm flipH="1">
            <a:off x="7779738" y="3094153"/>
            <a:ext cx="778152" cy="162233"/>
            <a:chOff x="7794181" y="1563756"/>
            <a:chExt cx="778152" cy="162233"/>
          </a:xfrm>
        </p:grpSpPr>
        <p:sp>
          <p:nvSpPr>
            <p:cNvPr id="33" name="Rectangle 32"/>
            <p:cNvSpPr/>
            <p:nvPr/>
          </p:nvSpPr>
          <p:spPr>
            <a:xfrm>
              <a:off x="7794181" y="1629013"/>
              <a:ext cx="638041"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riangle isocèle 33"/>
            <p:cNvSpPr/>
            <p:nvPr/>
          </p:nvSpPr>
          <p:spPr>
            <a:xfrm rot="5400000">
              <a:off x="8413787" y="1567444"/>
              <a:ext cx="162233" cy="154858"/>
            </a:xfrm>
            <a:prstGeom prst="triangl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59D32"/>
                </a:solidFill>
              </a:endParaRPr>
            </a:p>
          </p:txBody>
        </p:sp>
      </p:grpSp>
      <p:grpSp>
        <p:nvGrpSpPr>
          <p:cNvPr id="12" name="Groupe 11"/>
          <p:cNvGrpSpPr/>
          <p:nvPr/>
        </p:nvGrpSpPr>
        <p:grpSpPr>
          <a:xfrm>
            <a:off x="4360984" y="1530161"/>
            <a:ext cx="3418449" cy="711200"/>
            <a:chOff x="4360984" y="1530161"/>
            <a:chExt cx="3418449" cy="711200"/>
          </a:xfrm>
        </p:grpSpPr>
        <p:sp>
          <p:nvSpPr>
            <p:cNvPr id="2" name="Rectangle 1"/>
            <p:cNvSpPr/>
            <p:nvPr/>
          </p:nvSpPr>
          <p:spPr>
            <a:xfrm>
              <a:off x="4360984" y="1530161"/>
              <a:ext cx="3418449" cy="711200"/>
            </a:xfrm>
            <a:prstGeom prst="rect">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580369" y="1755712"/>
              <a:ext cx="2135114" cy="261610"/>
            </a:xfrm>
            <a:prstGeom prst="rect">
              <a:avLst/>
            </a:prstGeom>
            <a:solidFill>
              <a:srgbClr val="EE5242"/>
            </a:solidFill>
          </p:spPr>
          <p:txBody>
            <a:bodyPr wrap="square" rtlCol="0">
              <a:spAutoFit/>
            </a:bodyPr>
            <a:lstStyle/>
            <a:p>
              <a:r>
                <a:rPr lang="en-US" sz="1100" b="1" dirty="0" err="1">
                  <a:solidFill>
                    <a:schemeClr val="bg1"/>
                  </a:solidFill>
                  <a:latin typeface="Helvetica" pitchFamily="2" charset="0"/>
                </a:rPr>
                <a:t>Présidence</a:t>
              </a:r>
              <a:r>
                <a:rPr lang="en-US" sz="1100" b="1" dirty="0">
                  <a:solidFill>
                    <a:schemeClr val="bg1"/>
                  </a:solidFill>
                  <a:latin typeface="Helvetica" pitchFamily="2" charset="0"/>
                </a:rPr>
                <a:t> de la </a:t>
              </a:r>
              <a:r>
                <a:rPr lang="en-US" sz="1100" b="1" dirty="0" err="1">
                  <a:solidFill>
                    <a:schemeClr val="bg1"/>
                  </a:solidFill>
                  <a:latin typeface="Helvetica" pitchFamily="2" charset="0"/>
                </a:rPr>
                <a:t>République</a:t>
              </a:r>
              <a:endParaRPr lang="fr-FR" sz="1100" b="1" dirty="0">
                <a:solidFill>
                  <a:schemeClr val="bg1"/>
                </a:solidFill>
                <a:latin typeface="Helvetica" pitchFamily="2" charset="0"/>
              </a:endParaRPr>
            </a:p>
          </p:txBody>
        </p:sp>
      </p:grpSp>
      <p:grpSp>
        <p:nvGrpSpPr>
          <p:cNvPr id="37" name="Groupe 36"/>
          <p:cNvGrpSpPr/>
          <p:nvPr/>
        </p:nvGrpSpPr>
        <p:grpSpPr>
          <a:xfrm>
            <a:off x="4360984" y="2444562"/>
            <a:ext cx="3418449" cy="1083734"/>
            <a:chOff x="4360984" y="2444562"/>
            <a:chExt cx="3418449" cy="1083734"/>
          </a:xfrm>
        </p:grpSpPr>
        <p:sp>
          <p:nvSpPr>
            <p:cNvPr id="4" name="Rectangle 3"/>
            <p:cNvSpPr/>
            <p:nvPr/>
          </p:nvSpPr>
          <p:spPr>
            <a:xfrm>
              <a:off x="4360984" y="2444562"/>
              <a:ext cx="3418449" cy="1083734"/>
            </a:xfrm>
            <a:prstGeom prst="rect">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 name="Groupe 34"/>
            <p:cNvGrpSpPr/>
            <p:nvPr/>
          </p:nvGrpSpPr>
          <p:grpSpPr>
            <a:xfrm>
              <a:off x="4462730" y="2504015"/>
              <a:ext cx="3316703" cy="967702"/>
              <a:chOff x="4462730" y="2504015"/>
              <a:chExt cx="3316703" cy="967702"/>
            </a:xfrm>
          </p:grpSpPr>
          <p:sp>
            <p:nvSpPr>
              <p:cNvPr id="14" name="ZoneTexte 13"/>
              <p:cNvSpPr txBox="1"/>
              <p:nvPr/>
            </p:nvSpPr>
            <p:spPr>
              <a:xfrm>
                <a:off x="4462730" y="2763831"/>
                <a:ext cx="3316703" cy="707886"/>
              </a:xfrm>
              <a:prstGeom prst="rect">
                <a:avLst/>
              </a:prstGeom>
              <a:noFill/>
            </p:spPr>
            <p:txBody>
              <a:bodyPr wrap="square" rtlCol="0">
                <a:spAutoFit/>
              </a:bodyPr>
              <a:lstStyle/>
              <a:p>
                <a:pPr marL="180975" indent="-180975">
                  <a:buAutoNum type="arabicPeriod"/>
                </a:pPr>
                <a:r>
                  <a:rPr lang="fr-FR" sz="800" dirty="0">
                    <a:solidFill>
                      <a:schemeClr val="bg1"/>
                    </a:solidFill>
                    <a:latin typeface="Helvetica" pitchFamily="2" charset="0"/>
                  </a:rPr>
                  <a:t>Premier Ministre (Président)</a:t>
                </a:r>
              </a:p>
              <a:p>
                <a:pPr marL="180975" indent="-180975">
                  <a:buAutoNum type="arabicPeriod"/>
                </a:pPr>
                <a:r>
                  <a:rPr lang="fr-FR" sz="800" dirty="0">
                    <a:solidFill>
                      <a:schemeClr val="bg1"/>
                    </a:solidFill>
                    <a:latin typeface="Helvetica" pitchFamily="2" charset="0"/>
                  </a:rPr>
                  <a:t>Ministre des Affaires Etrangères (VP)</a:t>
                </a:r>
              </a:p>
              <a:p>
                <a:pPr marL="180975" indent="-180975">
                  <a:buAutoNum type="arabicPeriod"/>
                </a:pPr>
                <a:r>
                  <a:rPr lang="fr-FR" sz="800" dirty="0">
                    <a:solidFill>
                      <a:schemeClr val="bg1"/>
                    </a:solidFill>
                    <a:latin typeface="Helvetica" pitchFamily="2" charset="0"/>
                  </a:rPr>
                  <a:t>Ministre des Finances (Secrétaire)</a:t>
                </a:r>
              </a:p>
              <a:p>
                <a:pPr marL="180975" indent="-180975">
                  <a:buAutoNum type="arabicPeriod"/>
                </a:pPr>
                <a:r>
                  <a:rPr lang="fr-FR" sz="800" dirty="0">
                    <a:solidFill>
                      <a:schemeClr val="bg1"/>
                    </a:solidFill>
                    <a:latin typeface="Helvetica" pitchFamily="2" charset="0"/>
                  </a:rPr>
                  <a:t>Ministre de l’Intérieur</a:t>
                </a:r>
              </a:p>
              <a:p>
                <a:pPr marL="180975" indent="-180975">
                  <a:buAutoNum type="arabicPeriod"/>
                </a:pPr>
                <a:r>
                  <a:rPr lang="fr-FR" sz="800" dirty="0">
                    <a:solidFill>
                      <a:schemeClr val="bg1"/>
                    </a:solidFill>
                    <a:latin typeface="Helvetica" pitchFamily="2" charset="0"/>
                  </a:rPr>
                  <a:t>Chef du BESD</a:t>
                </a:r>
              </a:p>
            </p:txBody>
          </p:sp>
          <p:sp>
            <p:nvSpPr>
              <p:cNvPr id="15" name="ZoneTexte 14"/>
              <p:cNvSpPr txBox="1"/>
              <p:nvPr/>
            </p:nvSpPr>
            <p:spPr>
              <a:xfrm>
                <a:off x="4580369" y="2504015"/>
                <a:ext cx="2318263" cy="261610"/>
              </a:xfrm>
              <a:prstGeom prst="rect">
                <a:avLst/>
              </a:prstGeom>
              <a:solidFill>
                <a:srgbClr val="EE5242"/>
              </a:solidFill>
            </p:spPr>
            <p:txBody>
              <a:bodyPr wrap="none" rtlCol="0">
                <a:spAutoFit/>
              </a:bodyPr>
              <a:lstStyle/>
              <a:p>
                <a:r>
                  <a:rPr lang="en-US" sz="1100" b="1" dirty="0" err="1">
                    <a:solidFill>
                      <a:schemeClr val="bg1"/>
                    </a:solidFill>
                    <a:latin typeface="Helvetica" pitchFamily="2" charset="0"/>
                  </a:rPr>
                  <a:t>Comité</a:t>
                </a:r>
                <a:r>
                  <a:rPr lang="en-US" sz="1100" b="1" dirty="0">
                    <a:solidFill>
                      <a:schemeClr val="bg1"/>
                    </a:solidFill>
                    <a:latin typeface="Helvetica" pitchFamily="2" charset="0"/>
                  </a:rPr>
                  <a:t> de Pilotage </a:t>
                </a:r>
                <a:r>
                  <a:rPr lang="en-US" sz="1100" b="1" dirty="0" err="1">
                    <a:solidFill>
                      <a:schemeClr val="bg1"/>
                    </a:solidFill>
                    <a:latin typeface="Helvetica" pitchFamily="2" charset="0"/>
                  </a:rPr>
                  <a:t>Stratégique</a:t>
                </a:r>
                <a:r>
                  <a:rPr lang="en-US" sz="1100" b="1" dirty="0">
                    <a:solidFill>
                      <a:schemeClr val="bg1"/>
                    </a:solidFill>
                    <a:latin typeface="Helvetica" pitchFamily="2" charset="0"/>
                  </a:rPr>
                  <a:t> </a:t>
                </a:r>
                <a:endParaRPr lang="fr-FR" sz="1100" b="1" dirty="0">
                  <a:solidFill>
                    <a:schemeClr val="bg1"/>
                  </a:solidFill>
                  <a:latin typeface="Helvetica" pitchFamily="2" charset="0"/>
                </a:endParaRPr>
              </a:p>
            </p:txBody>
          </p:sp>
        </p:grpSp>
      </p:grpSp>
      <p:grpSp>
        <p:nvGrpSpPr>
          <p:cNvPr id="42" name="Groupe 41"/>
          <p:cNvGrpSpPr/>
          <p:nvPr/>
        </p:nvGrpSpPr>
        <p:grpSpPr>
          <a:xfrm>
            <a:off x="4360984" y="3748430"/>
            <a:ext cx="3425801" cy="1236133"/>
            <a:chOff x="4360984" y="3748430"/>
            <a:chExt cx="3425801" cy="1236133"/>
          </a:xfrm>
        </p:grpSpPr>
        <p:grpSp>
          <p:nvGrpSpPr>
            <p:cNvPr id="41" name="Groupe 40"/>
            <p:cNvGrpSpPr/>
            <p:nvPr/>
          </p:nvGrpSpPr>
          <p:grpSpPr>
            <a:xfrm>
              <a:off x="4360984" y="3748430"/>
              <a:ext cx="3425801" cy="1236133"/>
              <a:chOff x="4360984" y="3748430"/>
              <a:chExt cx="3425801" cy="1236133"/>
            </a:xfrm>
          </p:grpSpPr>
          <p:sp>
            <p:nvSpPr>
              <p:cNvPr id="6" name="Rectangle 5"/>
              <p:cNvSpPr/>
              <p:nvPr/>
            </p:nvSpPr>
            <p:spPr>
              <a:xfrm>
                <a:off x="4360984" y="3748430"/>
                <a:ext cx="3425801" cy="1236133"/>
              </a:xfrm>
              <a:prstGeom prst="rect">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4580369" y="3782829"/>
                <a:ext cx="2449710" cy="261610"/>
              </a:xfrm>
              <a:prstGeom prst="rect">
                <a:avLst/>
              </a:prstGeom>
              <a:solidFill>
                <a:srgbClr val="EE5242"/>
              </a:solidFill>
            </p:spPr>
            <p:txBody>
              <a:bodyPr wrap="none" rtlCol="0">
                <a:spAutoFit/>
              </a:bodyPr>
              <a:lstStyle/>
              <a:p>
                <a:r>
                  <a:rPr lang="fr-FR" sz="1100" b="1" dirty="0">
                    <a:solidFill>
                      <a:schemeClr val="bg1"/>
                    </a:solidFill>
                    <a:latin typeface="Helvetica" pitchFamily="2" charset="0"/>
                  </a:rPr>
                  <a:t>Comité Technique de Suivi (CTS) </a:t>
                </a:r>
              </a:p>
            </p:txBody>
          </p:sp>
        </p:grpSp>
        <p:sp>
          <p:nvSpPr>
            <p:cNvPr id="11" name="ZoneTexte 10"/>
            <p:cNvSpPr txBox="1"/>
            <p:nvPr/>
          </p:nvSpPr>
          <p:spPr>
            <a:xfrm>
              <a:off x="4462730" y="4030456"/>
              <a:ext cx="3316703" cy="954107"/>
            </a:xfrm>
            <a:prstGeom prst="rect">
              <a:avLst/>
            </a:prstGeom>
            <a:noFill/>
          </p:spPr>
          <p:txBody>
            <a:bodyPr wrap="square" rtlCol="0">
              <a:spAutoFit/>
            </a:bodyPr>
            <a:lstStyle/>
            <a:p>
              <a:pPr marL="180975" indent="-180975">
                <a:buAutoNum type="arabicPeriod"/>
              </a:pPr>
              <a:r>
                <a:rPr lang="fr-FR" sz="800" dirty="0">
                  <a:solidFill>
                    <a:schemeClr val="bg1"/>
                  </a:solidFill>
                  <a:latin typeface="Helvetica" pitchFamily="2" charset="0"/>
                </a:rPr>
                <a:t>Primature - Chef de Bureau Economique (Présidence)</a:t>
              </a:r>
            </a:p>
            <a:p>
              <a:pPr marL="180975" indent="-180975">
                <a:buAutoNum type="arabicPeriod"/>
              </a:pPr>
              <a:r>
                <a:rPr lang="fr-FR" sz="800" dirty="0">
                  <a:solidFill>
                    <a:schemeClr val="bg1"/>
                  </a:solidFill>
                  <a:latin typeface="Helvetica" pitchFamily="2" charset="0"/>
                </a:rPr>
                <a:t>Min </a:t>
              </a:r>
              <a:r>
                <a:rPr lang="fr-FR" sz="800" dirty="0" err="1">
                  <a:solidFill>
                    <a:schemeClr val="bg1"/>
                  </a:solidFill>
                  <a:latin typeface="Helvetica" pitchFamily="2" charset="0"/>
                </a:rPr>
                <a:t>Aff</a:t>
              </a:r>
              <a:r>
                <a:rPr lang="fr-FR" sz="800" dirty="0">
                  <a:solidFill>
                    <a:schemeClr val="bg1"/>
                  </a:solidFill>
                  <a:latin typeface="Helvetica" pitchFamily="2" charset="0"/>
                </a:rPr>
                <a:t> Etrangères - DG Coop Multilatérale (VP) + DG Coop bilatérale</a:t>
              </a:r>
            </a:p>
            <a:p>
              <a:pPr marL="180975" indent="-180975">
                <a:buAutoNum type="arabicPeriod"/>
              </a:pPr>
              <a:r>
                <a:rPr lang="fr-FR" sz="800" dirty="0">
                  <a:solidFill>
                    <a:schemeClr val="bg1"/>
                  </a:solidFill>
                  <a:latin typeface="Helvetica" pitchFamily="2" charset="0"/>
                </a:rPr>
                <a:t>Min Finances - DG Coop Economique et Financière (Secrétariat))</a:t>
              </a:r>
            </a:p>
            <a:p>
              <a:pPr marL="180975" indent="-180975">
                <a:buAutoNum type="arabicPeriod"/>
              </a:pPr>
              <a:r>
                <a:rPr lang="fr-FR" sz="800" dirty="0">
                  <a:solidFill>
                    <a:schemeClr val="bg1"/>
                  </a:solidFill>
                  <a:latin typeface="Helvetica" pitchFamily="2" charset="0"/>
                </a:rPr>
                <a:t>Min Intérieur - DG ONG et </a:t>
              </a:r>
              <a:r>
                <a:rPr lang="fr-FR" sz="800" dirty="0" err="1">
                  <a:solidFill>
                    <a:schemeClr val="bg1"/>
                  </a:solidFill>
                  <a:latin typeface="Helvetica" pitchFamily="2" charset="0"/>
                </a:rPr>
                <a:t>asbl</a:t>
              </a:r>
              <a:r>
                <a:rPr lang="fr-FR" sz="800" dirty="0">
                  <a:solidFill>
                    <a:schemeClr val="bg1"/>
                  </a:solidFill>
                  <a:latin typeface="Helvetica" pitchFamily="2" charset="0"/>
                </a:rPr>
                <a:t> </a:t>
              </a:r>
            </a:p>
            <a:p>
              <a:pPr marL="180975" indent="-180975">
                <a:buAutoNum type="arabicPeriod"/>
              </a:pPr>
              <a:r>
                <a:rPr lang="fr-FR" sz="800" dirty="0">
                  <a:solidFill>
                    <a:schemeClr val="bg1"/>
                  </a:solidFill>
                  <a:latin typeface="Helvetica" pitchFamily="2" charset="0"/>
                </a:rPr>
                <a:t>Secteur Privé (CFCIB)</a:t>
              </a:r>
            </a:p>
          </p:txBody>
        </p:sp>
      </p:grpSp>
      <p:grpSp>
        <p:nvGrpSpPr>
          <p:cNvPr id="44" name="Groupe 43"/>
          <p:cNvGrpSpPr/>
          <p:nvPr/>
        </p:nvGrpSpPr>
        <p:grpSpPr>
          <a:xfrm>
            <a:off x="4360984" y="5204697"/>
            <a:ext cx="3439965" cy="643467"/>
            <a:chOff x="4360984" y="5204697"/>
            <a:chExt cx="3439965" cy="643467"/>
          </a:xfrm>
        </p:grpSpPr>
        <p:grpSp>
          <p:nvGrpSpPr>
            <p:cNvPr id="43" name="Groupe 42"/>
            <p:cNvGrpSpPr/>
            <p:nvPr/>
          </p:nvGrpSpPr>
          <p:grpSpPr>
            <a:xfrm>
              <a:off x="4360984" y="5204697"/>
              <a:ext cx="3418449" cy="643467"/>
              <a:chOff x="4360984" y="5204697"/>
              <a:chExt cx="3418449" cy="643467"/>
            </a:xfrm>
          </p:grpSpPr>
          <p:sp>
            <p:nvSpPr>
              <p:cNvPr id="7" name="Rectangle 6"/>
              <p:cNvSpPr/>
              <p:nvPr/>
            </p:nvSpPr>
            <p:spPr>
              <a:xfrm>
                <a:off x="4360984" y="5204697"/>
                <a:ext cx="3418449" cy="643467"/>
              </a:xfrm>
              <a:prstGeom prst="rect">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4580369" y="5261276"/>
                <a:ext cx="1588897" cy="261610"/>
              </a:xfrm>
              <a:prstGeom prst="rect">
                <a:avLst/>
              </a:prstGeom>
              <a:solidFill>
                <a:srgbClr val="EE5242"/>
              </a:solidFill>
            </p:spPr>
            <p:txBody>
              <a:bodyPr wrap="none" rtlCol="0">
                <a:spAutoFit/>
              </a:bodyPr>
              <a:lstStyle/>
              <a:p>
                <a:r>
                  <a:rPr lang="en-US" sz="1100" b="1" dirty="0" err="1">
                    <a:solidFill>
                      <a:schemeClr val="bg1"/>
                    </a:solidFill>
                    <a:latin typeface="Helvetica" pitchFamily="2" charset="0"/>
                  </a:rPr>
                  <a:t>Ministères</a:t>
                </a:r>
                <a:r>
                  <a:rPr lang="en-US" sz="1100" b="1" dirty="0">
                    <a:solidFill>
                      <a:schemeClr val="bg1"/>
                    </a:solidFill>
                    <a:latin typeface="Helvetica" pitchFamily="2" charset="0"/>
                  </a:rPr>
                  <a:t> </a:t>
                </a:r>
                <a:r>
                  <a:rPr lang="en-US" sz="1100" b="1" dirty="0" err="1">
                    <a:solidFill>
                      <a:schemeClr val="bg1"/>
                    </a:solidFill>
                    <a:latin typeface="Helvetica" pitchFamily="2" charset="0"/>
                  </a:rPr>
                  <a:t>sectoriels</a:t>
                </a:r>
                <a:endParaRPr lang="fr-FR" sz="1100" b="1" dirty="0">
                  <a:solidFill>
                    <a:schemeClr val="bg1"/>
                  </a:solidFill>
                  <a:latin typeface="Helvetica" pitchFamily="2" charset="0"/>
                </a:endParaRPr>
              </a:p>
            </p:txBody>
          </p:sp>
        </p:grpSp>
        <p:sp>
          <p:nvSpPr>
            <p:cNvPr id="17" name="ZoneTexte 16"/>
            <p:cNvSpPr txBox="1"/>
            <p:nvPr/>
          </p:nvSpPr>
          <p:spPr>
            <a:xfrm>
              <a:off x="4484246" y="5542608"/>
              <a:ext cx="3316703" cy="215444"/>
            </a:xfrm>
            <a:prstGeom prst="rect">
              <a:avLst/>
            </a:prstGeom>
            <a:noFill/>
          </p:spPr>
          <p:txBody>
            <a:bodyPr wrap="square" rtlCol="0">
              <a:spAutoFit/>
            </a:bodyPr>
            <a:lstStyle/>
            <a:p>
              <a:r>
                <a:rPr lang="fr-FR" sz="800" dirty="0">
                  <a:solidFill>
                    <a:schemeClr val="bg1"/>
                  </a:solidFill>
                  <a:latin typeface="Helvetica" pitchFamily="2" charset="0"/>
                </a:rPr>
                <a:t>Cellule de Coopération au Développement (chaque ministère)</a:t>
              </a:r>
            </a:p>
          </p:txBody>
        </p:sp>
      </p:grpSp>
      <p:grpSp>
        <p:nvGrpSpPr>
          <p:cNvPr id="46" name="Groupe 45"/>
          <p:cNvGrpSpPr/>
          <p:nvPr/>
        </p:nvGrpSpPr>
        <p:grpSpPr>
          <a:xfrm>
            <a:off x="8602134" y="1530161"/>
            <a:ext cx="3413524" cy="711200"/>
            <a:chOff x="8602134" y="1530161"/>
            <a:chExt cx="3413524" cy="711200"/>
          </a:xfrm>
        </p:grpSpPr>
        <p:grpSp>
          <p:nvGrpSpPr>
            <p:cNvPr id="45" name="Groupe 44"/>
            <p:cNvGrpSpPr/>
            <p:nvPr/>
          </p:nvGrpSpPr>
          <p:grpSpPr>
            <a:xfrm>
              <a:off x="8602134" y="1530161"/>
              <a:ext cx="2794000" cy="711200"/>
              <a:chOff x="8602134" y="1530161"/>
              <a:chExt cx="2794000" cy="711200"/>
            </a:xfrm>
          </p:grpSpPr>
          <p:sp>
            <p:nvSpPr>
              <p:cNvPr id="3" name="Rectangle 2"/>
              <p:cNvSpPr/>
              <p:nvPr/>
            </p:nvSpPr>
            <p:spPr>
              <a:xfrm>
                <a:off x="8602134" y="1530161"/>
                <a:ext cx="2794000" cy="711200"/>
              </a:xfrm>
              <a:prstGeom prst="rect">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816594" y="1622900"/>
                <a:ext cx="1542410" cy="261610"/>
              </a:xfrm>
              <a:prstGeom prst="rect">
                <a:avLst/>
              </a:prstGeom>
              <a:solidFill>
                <a:srgbClr val="EE5242"/>
              </a:solidFill>
            </p:spPr>
            <p:txBody>
              <a:bodyPr wrap="none" rtlCol="0">
                <a:spAutoFit/>
              </a:bodyPr>
              <a:lstStyle/>
              <a:p>
                <a:r>
                  <a:rPr lang="en-US" sz="1100" b="1" dirty="0" err="1">
                    <a:solidFill>
                      <a:schemeClr val="bg1"/>
                    </a:solidFill>
                    <a:latin typeface="Helvetica" pitchFamily="2" charset="0"/>
                  </a:rPr>
                  <a:t>Comité</a:t>
                </a:r>
                <a:r>
                  <a:rPr lang="en-US" sz="1100" b="1" dirty="0">
                    <a:solidFill>
                      <a:schemeClr val="bg1"/>
                    </a:solidFill>
                    <a:latin typeface="Helvetica" pitchFamily="2" charset="0"/>
                  </a:rPr>
                  <a:t> </a:t>
                </a:r>
                <a:r>
                  <a:rPr lang="en-US" sz="1100" b="1" dirty="0" err="1">
                    <a:solidFill>
                      <a:schemeClr val="bg1"/>
                    </a:solidFill>
                    <a:latin typeface="Helvetica" pitchFamily="2" charset="0"/>
                  </a:rPr>
                  <a:t>d’Evaluation</a:t>
                </a:r>
                <a:endParaRPr lang="fr-FR" sz="1100" b="1" dirty="0">
                  <a:solidFill>
                    <a:schemeClr val="bg1"/>
                  </a:solidFill>
                  <a:latin typeface="Helvetica" pitchFamily="2" charset="0"/>
                </a:endParaRPr>
              </a:p>
            </p:txBody>
          </p:sp>
        </p:grpSp>
        <p:sp>
          <p:nvSpPr>
            <p:cNvPr id="19" name="ZoneTexte 18"/>
            <p:cNvSpPr txBox="1"/>
            <p:nvPr/>
          </p:nvSpPr>
          <p:spPr>
            <a:xfrm>
              <a:off x="8698955" y="1882716"/>
              <a:ext cx="3316703" cy="338554"/>
            </a:xfrm>
            <a:prstGeom prst="rect">
              <a:avLst/>
            </a:prstGeom>
            <a:noFill/>
          </p:spPr>
          <p:txBody>
            <a:bodyPr wrap="square" rtlCol="0">
              <a:spAutoFit/>
            </a:bodyPr>
            <a:lstStyle/>
            <a:p>
              <a:pPr marL="180975" indent="-180975">
                <a:buAutoNum type="arabicPeriod"/>
              </a:pPr>
              <a:r>
                <a:rPr lang="fr-FR" sz="800" dirty="0">
                  <a:solidFill>
                    <a:schemeClr val="bg1"/>
                  </a:solidFill>
                  <a:latin typeface="Helvetica" pitchFamily="2" charset="0"/>
                </a:rPr>
                <a:t>BESD (Présidence)</a:t>
              </a:r>
            </a:p>
            <a:p>
              <a:pPr marL="180975" indent="-180975">
                <a:buAutoNum type="arabicPeriod"/>
              </a:pPr>
              <a:r>
                <a:rPr lang="fr-FR" sz="800" dirty="0">
                  <a:solidFill>
                    <a:schemeClr val="bg1"/>
                  </a:solidFill>
                  <a:latin typeface="Helvetica" pitchFamily="2" charset="0"/>
                </a:rPr>
                <a:t>Experts </a:t>
              </a:r>
            </a:p>
          </p:txBody>
        </p:sp>
      </p:grpSp>
      <p:grpSp>
        <p:nvGrpSpPr>
          <p:cNvPr id="48" name="Groupe 47"/>
          <p:cNvGrpSpPr/>
          <p:nvPr/>
        </p:nvGrpSpPr>
        <p:grpSpPr>
          <a:xfrm>
            <a:off x="8602134" y="2495361"/>
            <a:ext cx="3413524" cy="1032935"/>
            <a:chOff x="8602134" y="2495361"/>
            <a:chExt cx="3413524" cy="1032935"/>
          </a:xfrm>
        </p:grpSpPr>
        <p:grpSp>
          <p:nvGrpSpPr>
            <p:cNvPr id="47" name="Groupe 46"/>
            <p:cNvGrpSpPr/>
            <p:nvPr/>
          </p:nvGrpSpPr>
          <p:grpSpPr>
            <a:xfrm>
              <a:off x="8602134" y="2495361"/>
              <a:ext cx="2794000" cy="1032935"/>
              <a:chOff x="8602134" y="2495361"/>
              <a:chExt cx="2794000" cy="1032935"/>
            </a:xfrm>
          </p:grpSpPr>
          <p:sp>
            <p:nvSpPr>
              <p:cNvPr id="5" name="Rectangle 4"/>
              <p:cNvSpPr/>
              <p:nvPr/>
            </p:nvSpPr>
            <p:spPr>
              <a:xfrm>
                <a:off x="8602134" y="2495361"/>
                <a:ext cx="2794000" cy="1032935"/>
              </a:xfrm>
              <a:prstGeom prst="rect">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8805836" y="2633026"/>
                <a:ext cx="2478564" cy="261610"/>
              </a:xfrm>
              <a:prstGeom prst="rect">
                <a:avLst/>
              </a:prstGeom>
              <a:solidFill>
                <a:srgbClr val="EE5242"/>
              </a:solidFill>
            </p:spPr>
            <p:txBody>
              <a:bodyPr wrap="none" rtlCol="0">
                <a:spAutoFit/>
              </a:bodyPr>
              <a:lstStyle/>
              <a:p>
                <a:r>
                  <a:rPr lang="fr-FR" sz="1100" b="1" dirty="0">
                    <a:solidFill>
                      <a:schemeClr val="bg1"/>
                    </a:solidFill>
                    <a:latin typeface="Helvetica" pitchFamily="2" charset="0"/>
                  </a:rPr>
                  <a:t>Comité de Mobilisation des Fonds</a:t>
                </a:r>
              </a:p>
            </p:txBody>
          </p:sp>
        </p:grpSp>
        <p:sp>
          <p:nvSpPr>
            <p:cNvPr id="21" name="ZoneTexte 20"/>
            <p:cNvSpPr txBox="1"/>
            <p:nvPr/>
          </p:nvSpPr>
          <p:spPr>
            <a:xfrm>
              <a:off x="8698955" y="2892842"/>
              <a:ext cx="3316703" cy="584775"/>
            </a:xfrm>
            <a:prstGeom prst="rect">
              <a:avLst/>
            </a:prstGeom>
            <a:noFill/>
          </p:spPr>
          <p:txBody>
            <a:bodyPr wrap="square" rtlCol="0">
              <a:spAutoFit/>
            </a:bodyPr>
            <a:lstStyle/>
            <a:p>
              <a:pPr marL="180975" indent="-180975">
                <a:buAutoNum type="arabicPeriod"/>
              </a:pPr>
              <a:r>
                <a:rPr lang="fr-FR" sz="800" dirty="0">
                  <a:solidFill>
                    <a:schemeClr val="bg1"/>
                  </a:solidFill>
                  <a:latin typeface="Helvetica" pitchFamily="2" charset="0"/>
                </a:rPr>
                <a:t>Ministère des Affaires Etrangères (Présidence)</a:t>
              </a:r>
            </a:p>
            <a:p>
              <a:pPr marL="180975" indent="-180975">
                <a:buAutoNum type="arabicPeriod"/>
              </a:pPr>
              <a:r>
                <a:rPr lang="fr-FR" sz="800" dirty="0">
                  <a:solidFill>
                    <a:schemeClr val="bg1"/>
                  </a:solidFill>
                  <a:latin typeface="Helvetica" pitchFamily="2" charset="0"/>
                </a:rPr>
                <a:t>BESD (VP)</a:t>
              </a:r>
            </a:p>
            <a:p>
              <a:pPr marL="180975" indent="-180975">
                <a:buAutoNum type="arabicPeriod"/>
              </a:pPr>
              <a:r>
                <a:rPr lang="fr-FR" sz="800" dirty="0">
                  <a:solidFill>
                    <a:schemeClr val="bg1"/>
                  </a:solidFill>
                  <a:latin typeface="Helvetica" pitchFamily="2" charset="0"/>
                </a:rPr>
                <a:t>Agence de Développement du Burundi (ADB)</a:t>
              </a:r>
            </a:p>
            <a:p>
              <a:pPr marL="180975" indent="-180975">
                <a:buAutoNum type="arabicPeriod"/>
              </a:pPr>
              <a:r>
                <a:rPr lang="fr-FR" sz="800" dirty="0">
                  <a:solidFill>
                    <a:schemeClr val="bg1"/>
                  </a:solidFill>
                  <a:latin typeface="Helvetica" pitchFamily="2" charset="0"/>
                </a:rPr>
                <a:t>Ministère ayant les Finances dans </a:t>
              </a:r>
              <a:r>
                <a:rPr lang="fr-FR" sz="800">
                  <a:solidFill>
                    <a:schemeClr val="bg1"/>
                  </a:solidFill>
                  <a:latin typeface="Helvetica" pitchFamily="2" charset="0"/>
                </a:rPr>
                <a:t>ses attributions</a:t>
              </a:r>
              <a:endParaRPr lang="fr-FR" sz="800" dirty="0">
                <a:solidFill>
                  <a:schemeClr val="bg1"/>
                </a:solidFill>
                <a:latin typeface="Helvetica" pitchFamily="2" charset="0"/>
              </a:endParaRPr>
            </a:p>
          </p:txBody>
        </p:sp>
      </p:grpSp>
    </p:spTree>
    <p:extLst>
      <p:ext uri="{BB962C8B-B14F-4D97-AF65-F5344CB8AC3E}">
        <p14:creationId xmlns:p14="http://schemas.microsoft.com/office/powerpoint/2010/main" val="12398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00" fill="hold"/>
                                        <p:tgtEl>
                                          <p:spTgt spid="9"/>
                                        </p:tgtEl>
                                        <p:attrNameLst>
                                          <p:attrName>ppt_w</p:attrName>
                                        </p:attrNameLst>
                                      </p:cBhvr>
                                      <p:tavLst>
                                        <p:tav tm="0">
                                          <p:val>
                                            <p:fltVal val="0"/>
                                          </p:val>
                                        </p:tav>
                                        <p:tav tm="100000">
                                          <p:val>
                                            <p:strVal val="#ppt_w"/>
                                          </p:val>
                                        </p:tav>
                                      </p:tavLst>
                                    </p:anim>
                                    <p:anim calcmode="lin" valueType="num">
                                      <p:cBhvr>
                                        <p:cTn id="8" dur="1200" fill="hold"/>
                                        <p:tgtEl>
                                          <p:spTgt spid="9"/>
                                        </p:tgtEl>
                                        <p:attrNameLst>
                                          <p:attrName>ppt_h</p:attrName>
                                        </p:attrNameLst>
                                      </p:cBhvr>
                                      <p:tavLst>
                                        <p:tav tm="0">
                                          <p:val>
                                            <p:fltVal val="0"/>
                                          </p:val>
                                        </p:tav>
                                        <p:tav tm="100000">
                                          <p:val>
                                            <p:strVal val="#ppt_h"/>
                                          </p:val>
                                        </p:tav>
                                      </p:tavLst>
                                    </p:anim>
                                    <p:animEffect transition="in" filter="fade">
                                      <p:cBhvr>
                                        <p:cTn id="9" dur="12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100" fill="hold"/>
                                        <p:tgtEl>
                                          <p:spTgt spid="10"/>
                                        </p:tgtEl>
                                        <p:attrNameLst>
                                          <p:attrName>ppt_w</p:attrName>
                                        </p:attrNameLst>
                                      </p:cBhvr>
                                      <p:tavLst>
                                        <p:tav tm="0">
                                          <p:val>
                                            <p:fltVal val="0"/>
                                          </p:val>
                                        </p:tav>
                                        <p:tav tm="100000">
                                          <p:val>
                                            <p:strVal val="#ppt_w"/>
                                          </p:val>
                                        </p:tav>
                                      </p:tavLst>
                                    </p:anim>
                                    <p:anim calcmode="lin" valueType="num">
                                      <p:cBhvr>
                                        <p:cTn id="13" dur="1100" fill="hold"/>
                                        <p:tgtEl>
                                          <p:spTgt spid="10"/>
                                        </p:tgtEl>
                                        <p:attrNameLst>
                                          <p:attrName>ppt_h</p:attrName>
                                        </p:attrNameLst>
                                      </p:cBhvr>
                                      <p:tavLst>
                                        <p:tav tm="0">
                                          <p:val>
                                            <p:fltVal val="0"/>
                                          </p:val>
                                        </p:tav>
                                        <p:tav tm="100000">
                                          <p:val>
                                            <p:strVal val="#ppt_h"/>
                                          </p:val>
                                        </p:tav>
                                      </p:tavLst>
                                    </p:anim>
                                    <p:animEffect transition="in" filter="fade">
                                      <p:cBhvr>
                                        <p:cTn id="14" dur="1100"/>
                                        <p:tgtEl>
                                          <p:spTgt spid="10"/>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300" fill="hold"/>
                                        <p:tgtEl>
                                          <p:spTgt spid="12"/>
                                        </p:tgtEl>
                                      </p:cBhvr>
                                      <p:by x="200000" y="20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300" fill="hold"/>
                                        <p:tgtEl>
                                          <p:spTgt spid="12"/>
                                        </p:tgtEl>
                                      </p:cBhvr>
                                      <p:by x="50000" y="50000"/>
                                    </p:animScale>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300" fill="hold"/>
                                        <p:tgtEl>
                                          <p:spTgt spid="37"/>
                                        </p:tgtEl>
                                      </p:cBhvr>
                                      <p:by x="200000" y="20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300" fill="hold"/>
                                        <p:tgtEl>
                                          <p:spTgt spid="37"/>
                                        </p:tgtEl>
                                      </p:cBhvr>
                                      <p:by x="50000" y="50000"/>
                                    </p:animScale>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300" fill="hold"/>
                                        <p:tgtEl>
                                          <p:spTgt spid="42"/>
                                        </p:tgtEl>
                                      </p:cBhvr>
                                      <p:by x="200000" y="200000"/>
                                    </p:animScale>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nodeType="clickEffect">
                                  <p:stCondLst>
                                    <p:cond delay="0"/>
                                  </p:stCondLst>
                                  <p:childTnLst>
                                    <p:animScale>
                                      <p:cBhvr>
                                        <p:cTn id="74" dur="300" fill="hold"/>
                                        <p:tgtEl>
                                          <p:spTgt spid="42"/>
                                        </p:tgtEl>
                                      </p:cBhvr>
                                      <p:by x="50000" y="50000"/>
                                    </p:animScale>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nodeType="clickEffect">
                                  <p:stCondLst>
                                    <p:cond delay="0"/>
                                  </p:stCondLst>
                                  <p:childTnLst>
                                    <p:animScale>
                                      <p:cBhvr>
                                        <p:cTn id="90" dur="300" fill="hold"/>
                                        <p:tgtEl>
                                          <p:spTgt spid="44"/>
                                        </p:tgtEl>
                                      </p:cBhvr>
                                      <p:by x="200000" y="200000"/>
                                    </p:animScale>
                                  </p:childTnLst>
                                </p:cTn>
                              </p:par>
                            </p:childTnLst>
                          </p:cTn>
                        </p:par>
                      </p:childTnLst>
                    </p:cTn>
                  </p:par>
                  <p:par>
                    <p:cTn id="91" fill="hold">
                      <p:stCondLst>
                        <p:cond delay="indefinite"/>
                      </p:stCondLst>
                      <p:childTnLst>
                        <p:par>
                          <p:cTn id="92" fill="hold">
                            <p:stCondLst>
                              <p:cond delay="0"/>
                            </p:stCondLst>
                            <p:childTnLst>
                              <p:par>
                                <p:cTn id="93" presetID="6" presetClass="emph" presetSubtype="0" fill="hold" nodeType="clickEffect">
                                  <p:stCondLst>
                                    <p:cond delay="0"/>
                                  </p:stCondLst>
                                  <p:childTnLst>
                                    <p:animScale>
                                      <p:cBhvr>
                                        <p:cTn id="94" dur="300" fill="hold"/>
                                        <p:tgtEl>
                                          <p:spTgt spid="44"/>
                                        </p:tgtEl>
                                      </p:cBhvr>
                                      <p:by x="50000" y="50000"/>
                                    </p:animScale>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p:tgtEl>
                                          <p:spTgt spid="25"/>
                                        </p:tgtEl>
                                        <p:attrNameLst>
                                          <p:attrName>ppt_y</p:attrName>
                                        </p:attrNameLst>
                                      </p:cBhvr>
                                      <p:tavLst>
                                        <p:tav tm="0">
                                          <p:val>
                                            <p:strVal val="#ppt_y+#ppt_h*1.125000"/>
                                          </p:val>
                                        </p:tav>
                                        <p:tav tm="100000">
                                          <p:val>
                                            <p:strVal val="#ppt_y"/>
                                          </p:val>
                                        </p:tav>
                                      </p:tavLst>
                                    </p:anim>
                                    <p:animEffect transition="in" filter="wipe(up)">
                                      <p:cBhvr>
                                        <p:cTn id="100" dur="500"/>
                                        <p:tgtEl>
                                          <p:spTgt spid="25"/>
                                        </p:tgtEl>
                                      </p:cBhvr>
                                    </p:animEffect>
                                  </p:childTnLst>
                                </p:cTn>
                              </p:par>
                              <p:par>
                                <p:cTn id="101" presetID="12" presetClass="entr" presetSubtype="4" fill="hold"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p:tgtEl>
                                          <p:spTgt spid="26"/>
                                        </p:tgtEl>
                                        <p:attrNameLst>
                                          <p:attrName>ppt_y</p:attrName>
                                        </p:attrNameLst>
                                      </p:cBhvr>
                                      <p:tavLst>
                                        <p:tav tm="0">
                                          <p:val>
                                            <p:strVal val="#ppt_y+#ppt_h*1.125000"/>
                                          </p:val>
                                        </p:tav>
                                        <p:tav tm="100000">
                                          <p:val>
                                            <p:strVal val="#ppt_y"/>
                                          </p:val>
                                        </p:tav>
                                      </p:tavLst>
                                    </p:anim>
                                    <p:animEffect transition="in" filter="wipe(up)">
                                      <p:cBhvr>
                                        <p:cTn id="104" dur="500"/>
                                        <p:tgtEl>
                                          <p:spTgt spid="26"/>
                                        </p:tgtEl>
                                      </p:cBhvr>
                                    </p:animEffect>
                                  </p:childTnLst>
                                </p:cTn>
                              </p:par>
                              <p:par>
                                <p:cTn id="105" presetID="42" presetClass="entr" presetSubtype="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1000"/>
                                        <p:tgtEl>
                                          <p:spTgt spid="46"/>
                                        </p:tgtEl>
                                      </p:cBhvr>
                                    </p:animEffect>
                                    <p:anim calcmode="lin" valueType="num">
                                      <p:cBhvr>
                                        <p:cTn id="108" dur="1000" fill="hold"/>
                                        <p:tgtEl>
                                          <p:spTgt spid="46"/>
                                        </p:tgtEl>
                                        <p:attrNameLst>
                                          <p:attrName>ppt_x</p:attrName>
                                        </p:attrNameLst>
                                      </p:cBhvr>
                                      <p:tavLst>
                                        <p:tav tm="0">
                                          <p:val>
                                            <p:strVal val="#ppt_x"/>
                                          </p:val>
                                        </p:tav>
                                        <p:tav tm="100000">
                                          <p:val>
                                            <p:strVal val="#ppt_x"/>
                                          </p:val>
                                        </p:tav>
                                      </p:tavLst>
                                    </p:anim>
                                    <p:anim calcmode="lin" valueType="num">
                                      <p:cBhvr>
                                        <p:cTn id="10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6" presetClass="emph" presetSubtype="0" fill="hold" nodeType="clickEffect">
                                  <p:stCondLst>
                                    <p:cond delay="0"/>
                                  </p:stCondLst>
                                  <p:childTnLst>
                                    <p:animScale>
                                      <p:cBhvr>
                                        <p:cTn id="113" dur="300" fill="hold"/>
                                        <p:tgtEl>
                                          <p:spTgt spid="46"/>
                                        </p:tgtEl>
                                      </p:cBhvr>
                                      <p:by x="200000" y="200000"/>
                                    </p:animScale>
                                  </p:childTnLst>
                                </p:cTn>
                              </p:par>
                            </p:childTnLst>
                          </p:cTn>
                        </p:par>
                      </p:childTnLst>
                    </p:cTn>
                  </p:par>
                  <p:par>
                    <p:cTn id="114" fill="hold">
                      <p:stCondLst>
                        <p:cond delay="indefinite"/>
                      </p:stCondLst>
                      <p:childTnLst>
                        <p:par>
                          <p:cTn id="115" fill="hold">
                            <p:stCondLst>
                              <p:cond delay="0"/>
                            </p:stCondLst>
                            <p:childTnLst>
                              <p:par>
                                <p:cTn id="116" presetID="6" presetClass="emph" presetSubtype="0" fill="hold" nodeType="clickEffect">
                                  <p:stCondLst>
                                    <p:cond delay="0"/>
                                  </p:stCondLst>
                                  <p:childTnLst>
                                    <p:animScale>
                                      <p:cBhvr>
                                        <p:cTn id="117" dur="300" fill="hold"/>
                                        <p:tgtEl>
                                          <p:spTgt spid="46"/>
                                        </p:tgtEl>
                                      </p:cBhvr>
                                      <p:by x="50000" y="50000"/>
                                    </p:animScale>
                                  </p:childTnLst>
                                </p:cTn>
                              </p:par>
                            </p:childTnLst>
                          </p:cTn>
                        </p:par>
                      </p:childTnLst>
                    </p:cTn>
                  </p:par>
                  <p:par>
                    <p:cTn id="118" fill="hold">
                      <p:stCondLst>
                        <p:cond delay="indefinite"/>
                      </p:stCondLst>
                      <p:childTnLst>
                        <p:par>
                          <p:cTn id="119" fill="hold">
                            <p:stCondLst>
                              <p:cond delay="0"/>
                            </p:stCondLst>
                            <p:childTnLst>
                              <p:par>
                                <p:cTn id="120" presetID="12" presetClass="entr" presetSubtype="4"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p:tgtEl>
                                          <p:spTgt spid="29"/>
                                        </p:tgtEl>
                                        <p:attrNameLst>
                                          <p:attrName>ppt_y</p:attrName>
                                        </p:attrNameLst>
                                      </p:cBhvr>
                                      <p:tavLst>
                                        <p:tav tm="0">
                                          <p:val>
                                            <p:strVal val="#ppt_y+#ppt_h*1.125000"/>
                                          </p:val>
                                        </p:tav>
                                        <p:tav tm="100000">
                                          <p:val>
                                            <p:strVal val="#ppt_y"/>
                                          </p:val>
                                        </p:tav>
                                      </p:tavLst>
                                    </p:anim>
                                    <p:animEffect transition="in" filter="wipe(up)">
                                      <p:cBhvr>
                                        <p:cTn id="123" dur="500"/>
                                        <p:tgtEl>
                                          <p:spTgt spid="29"/>
                                        </p:tgtEl>
                                      </p:cBhvr>
                                    </p:animEffect>
                                  </p:childTnLst>
                                </p:cTn>
                              </p:par>
                              <p:par>
                                <p:cTn id="124" presetID="12" presetClass="entr" presetSubtype="4"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additive="base">
                                        <p:cTn id="126" dur="500"/>
                                        <p:tgtEl>
                                          <p:spTgt spid="32"/>
                                        </p:tgtEl>
                                        <p:attrNameLst>
                                          <p:attrName>ppt_y</p:attrName>
                                        </p:attrNameLst>
                                      </p:cBhvr>
                                      <p:tavLst>
                                        <p:tav tm="0">
                                          <p:val>
                                            <p:strVal val="#ppt_y+#ppt_h*1.125000"/>
                                          </p:val>
                                        </p:tav>
                                        <p:tav tm="100000">
                                          <p:val>
                                            <p:strVal val="#ppt_y"/>
                                          </p:val>
                                        </p:tav>
                                      </p:tavLst>
                                    </p:anim>
                                    <p:animEffect transition="in" filter="wipe(up)">
                                      <p:cBhvr>
                                        <p:cTn id="127" dur="500"/>
                                        <p:tgtEl>
                                          <p:spTgt spid="32"/>
                                        </p:tgtEl>
                                      </p:cBhvr>
                                    </p:animEffect>
                                  </p:childTnLst>
                                </p:cTn>
                              </p:par>
                              <p:par>
                                <p:cTn id="128" presetID="42" presetClass="entr" presetSubtype="0"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1000"/>
                                        <p:tgtEl>
                                          <p:spTgt spid="48"/>
                                        </p:tgtEl>
                                      </p:cBhvr>
                                    </p:animEffect>
                                    <p:anim calcmode="lin" valueType="num">
                                      <p:cBhvr>
                                        <p:cTn id="131" dur="1000" fill="hold"/>
                                        <p:tgtEl>
                                          <p:spTgt spid="48"/>
                                        </p:tgtEl>
                                        <p:attrNameLst>
                                          <p:attrName>ppt_x</p:attrName>
                                        </p:attrNameLst>
                                      </p:cBhvr>
                                      <p:tavLst>
                                        <p:tav tm="0">
                                          <p:val>
                                            <p:strVal val="#ppt_x"/>
                                          </p:val>
                                        </p:tav>
                                        <p:tav tm="100000">
                                          <p:val>
                                            <p:strVal val="#ppt_x"/>
                                          </p:val>
                                        </p:tav>
                                      </p:tavLst>
                                    </p:anim>
                                    <p:anim calcmode="lin" valueType="num">
                                      <p:cBhvr>
                                        <p:cTn id="13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300" fill="hold"/>
                                        <p:tgtEl>
                                          <p:spTgt spid="48"/>
                                        </p:tgtEl>
                                      </p:cBhvr>
                                      <p:by x="200000" y="200000"/>
                                    </p:animScale>
                                  </p:childTnLst>
                                </p:cTn>
                              </p:par>
                            </p:childTnLst>
                          </p:cTn>
                        </p:par>
                      </p:childTnLst>
                    </p:cTn>
                  </p:par>
                  <p:par>
                    <p:cTn id="137" fill="hold">
                      <p:stCondLst>
                        <p:cond delay="indefinite"/>
                      </p:stCondLst>
                      <p:childTnLst>
                        <p:par>
                          <p:cTn id="138" fill="hold">
                            <p:stCondLst>
                              <p:cond delay="0"/>
                            </p:stCondLst>
                            <p:childTnLst>
                              <p:par>
                                <p:cTn id="139" presetID="6" presetClass="emph" presetSubtype="0" fill="hold" nodeType="clickEffect">
                                  <p:stCondLst>
                                    <p:cond delay="0"/>
                                  </p:stCondLst>
                                  <p:childTnLst>
                                    <p:animScale>
                                      <p:cBhvr>
                                        <p:cTn id="140" dur="300" fill="hold"/>
                                        <p:tgtEl>
                                          <p:spTgt spid="4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9" grpId="0" animBg="1"/>
      <p:bldP spid="10"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26008" y="1426484"/>
            <a:ext cx="6101862" cy="1037492"/>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73064" y="2901706"/>
            <a:ext cx="4294512" cy="1384995"/>
          </a:xfrm>
          <a:prstGeom prst="rect">
            <a:avLst/>
          </a:prstGeom>
          <a:noFill/>
        </p:spPr>
        <p:txBody>
          <a:bodyPr wrap="square" rtlCol="0">
            <a:spAutoFit/>
          </a:bodyPr>
          <a:lstStyle/>
          <a:p>
            <a:r>
              <a:rPr lang="fr-FR" sz="2800" dirty="0">
                <a:latin typeface="Helvetica" pitchFamily="2" charset="0"/>
              </a:rPr>
              <a:t>Dispositif de concertation de la coopération au développement </a:t>
            </a:r>
          </a:p>
        </p:txBody>
      </p:sp>
      <p:sp>
        <p:nvSpPr>
          <p:cNvPr id="9" name="Rectangle 8"/>
          <p:cNvSpPr/>
          <p:nvPr/>
        </p:nvSpPr>
        <p:spPr>
          <a:xfrm flipV="1">
            <a:off x="583427" y="2775807"/>
            <a:ext cx="4016280"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flipV="1">
            <a:off x="583428" y="4355623"/>
            <a:ext cx="4016280" cy="45719"/>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5542873" y="1690394"/>
            <a:ext cx="5068132" cy="584775"/>
          </a:xfrm>
          <a:prstGeom prst="rect">
            <a:avLst/>
          </a:prstGeom>
          <a:noFill/>
        </p:spPr>
        <p:txBody>
          <a:bodyPr wrap="square" rtlCol="0">
            <a:spAutoFit/>
          </a:bodyPr>
          <a:lstStyle/>
          <a:p>
            <a:r>
              <a:rPr lang="fr-FR" sz="1600" b="1" dirty="0">
                <a:solidFill>
                  <a:schemeClr val="bg1"/>
                </a:solidFill>
                <a:latin typeface="Helvetica" pitchFamily="2" charset="0"/>
              </a:rPr>
              <a:t>Forum National de la Coopération au Développement (Présidence de la République) </a:t>
            </a:r>
          </a:p>
        </p:txBody>
      </p:sp>
      <p:sp>
        <p:nvSpPr>
          <p:cNvPr id="37" name="Rectangle 36"/>
          <p:cNvSpPr/>
          <p:nvPr/>
        </p:nvSpPr>
        <p:spPr>
          <a:xfrm>
            <a:off x="5026008" y="2782760"/>
            <a:ext cx="6101862" cy="1610190"/>
          </a:xfrm>
          <a:prstGeom prst="rect">
            <a:avLst/>
          </a:prstGeom>
          <a:solidFill>
            <a:schemeClr val="bg2">
              <a:lumMod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5542873" y="3151056"/>
            <a:ext cx="5068132" cy="1200329"/>
          </a:xfrm>
          <a:prstGeom prst="rect">
            <a:avLst/>
          </a:prstGeom>
          <a:noFill/>
          <a:ln>
            <a:noFill/>
          </a:ln>
        </p:spPr>
        <p:txBody>
          <a:bodyPr wrap="square" rtlCol="0">
            <a:spAutoFit/>
          </a:bodyPr>
          <a:lstStyle/>
          <a:p>
            <a:pPr marL="285750" indent="-285750">
              <a:buFont typeface="Wingdings" panose="05000000000000000000" pitchFamily="2" charset="2"/>
              <a:buChar char="§"/>
            </a:pPr>
            <a:r>
              <a:rPr lang="fr-FR" sz="1200" dirty="0">
                <a:solidFill>
                  <a:schemeClr val="bg1"/>
                </a:solidFill>
                <a:latin typeface="Helvetica" pitchFamily="2" charset="0"/>
              </a:rPr>
              <a:t>Primature (Présidence)</a:t>
            </a:r>
          </a:p>
          <a:p>
            <a:pPr marL="285750" indent="-285750">
              <a:buFont typeface="Wingdings" panose="05000000000000000000" pitchFamily="2" charset="2"/>
              <a:buChar char="§"/>
            </a:pPr>
            <a:r>
              <a:rPr lang="fr-FR" sz="1200" dirty="0">
                <a:solidFill>
                  <a:schemeClr val="bg1"/>
                </a:solidFill>
                <a:latin typeface="Helvetica" pitchFamily="2" charset="0"/>
              </a:rPr>
              <a:t>Coordinateur Résident SNU (Co-Président)</a:t>
            </a:r>
          </a:p>
          <a:p>
            <a:pPr marL="285750" indent="-285750">
              <a:buFont typeface="Wingdings" panose="05000000000000000000" pitchFamily="2" charset="2"/>
              <a:buChar char="§"/>
            </a:pPr>
            <a:r>
              <a:rPr lang="fr-FR" sz="1200" dirty="0">
                <a:solidFill>
                  <a:schemeClr val="bg1"/>
                </a:solidFill>
                <a:latin typeface="Helvetica" pitchFamily="2" charset="0"/>
              </a:rPr>
              <a:t>Ministres (tous)</a:t>
            </a:r>
          </a:p>
          <a:p>
            <a:pPr marL="285750" indent="-285750">
              <a:buFont typeface="Wingdings" panose="05000000000000000000" pitchFamily="2" charset="2"/>
              <a:buChar char="§"/>
            </a:pPr>
            <a:r>
              <a:rPr lang="fr-FR" sz="1200" dirty="0">
                <a:solidFill>
                  <a:schemeClr val="bg1"/>
                </a:solidFill>
                <a:latin typeface="Helvetica" pitchFamily="2" charset="0"/>
              </a:rPr>
              <a:t>PAD : Chefs de Files des Groupes Sectoriels</a:t>
            </a:r>
          </a:p>
          <a:p>
            <a:pPr marL="285750" indent="-285750">
              <a:buFont typeface="Wingdings" panose="05000000000000000000" pitchFamily="2" charset="2"/>
              <a:buChar char="§"/>
            </a:pPr>
            <a:r>
              <a:rPr lang="fr-FR" sz="1200" dirty="0">
                <a:solidFill>
                  <a:schemeClr val="bg1"/>
                </a:solidFill>
                <a:latin typeface="Helvetica" pitchFamily="2" charset="0"/>
              </a:rPr>
              <a:t>Représentant RESO</a:t>
            </a:r>
          </a:p>
          <a:p>
            <a:pPr marL="285750" indent="-285750">
              <a:buFont typeface="Wingdings" panose="05000000000000000000" pitchFamily="2" charset="2"/>
              <a:buChar char="§"/>
            </a:pPr>
            <a:r>
              <a:rPr lang="fr-FR" sz="1200" dirty="0">
                <a:solidFill>
                  <a:schemeClr val="bg1"/>
                </a:solidFill>
                <a:latin typeface="Helvetica" pitchFamily="2" charset="0"/>
              </a:rPr>
              <a:t>Secrétariat conjoint</a:t>
            </a:r>
          </a:p>
        </p:txBody>
      </p:sp>
      <p:sp>
        <p:nvSpPr>
          <p:cNvPr id="41" name="ZoneTexte 40"/>
          <p:cNvSpPr txBox="1"/>
          <p:nvPr/>
        </p:nvSpPr>
        <p:spPr>
          <a:xfrm>
            <a:off x="5542873" y="2854067"/>
            <a:ext cx="5068132" cy="338554"/>
          </a:xfrm>
          <a:prstGeom prst="rect">
            <a:avLst/>
          </a:prstGeom>
          <a:noFill/>
        </p:spPr>
        <p:txBody>
          <a:bodyPr wrap="square" rtlCol="0">
            <a:spAutoFit/>
          </a:bodyPr>
          <a:lstStyle/>
          <a:p>
            <a:r>
              <a:rPr lang="en-US" sz="1600" b="1" dirty="0" err="1">
                <a:solidFill>
                  <a:schemeClr val="bg1"/>
                </a:solidFill>
                <a:latin typeface="Helvetica" pitchFamily="2" charset="0"/>
              </a:rPr>
              <a:t>Comité</a:t>
            </a:r>
            <a:r>
              <a:rPr lang="en-US" sz="1600" b="1" dirty="0">
                <a:solidFill>
                  <a:schemeClr val="bg1"/>
                </a:solidFill>
                <a:latin typeface="Helvetica" pitchFamily="2" charset="0"/>
              </a:rPr>
              <a:t> de concertation Conjoint </a:t>
            </a:r>
            <a:endParaRPr lang="fr-FR" sz="1600" b="1" dirty="0">
              <a:solidFill>
                <a:schemeClr val="bg1"/>
              </a:solidFill>
              <a:latin typeface="Helvetica" pitchFamily="2" charset="0"/>
            </a:endParaRPr>
          </a:p>
        </p:txBody>
      </p:sp>
      <p:sp>
        <p:nvSpPr>
          <p:cNvPr id="42" name="Rectangle 41"/>
          <p:cNvSpPr/>
          <p:nvPr/>
        </p:nvSpPr>
        <p:spPr>
          <a:xfrm>
            <a:off x="5026008" y="4684344"/>
            <a:ext cx="6101862" cy="1037492"/>
          </a:xfrm>
          <a:prstGeom prst="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5542873" y="4702067"/>
            <a:ext cx="5068132" cy="338554"/>
          </a:xfrm>
          <a:prstGeom prst="rect">
            <a:avLst/>
          </a:prstGeom>
          <a:noFill/>
        </p:spPr>
        <p:txBody>
          <a:bodyPr wrap="square" rtlCol="0">
            <a:spAutoFit/>
          </a:bodyPr>
          <a:lstStyle/>
          <a:p>
            <a:r>
              <a:rPr lang="en-US" sz="1600" b="1" dirty="0" err="1">
                <a:solidFill>
                  <a:schemeClr val="bg1"/>
                </a:solidFill>
                <a:latin typeface="Helvetica" pitchFamily="2" charset="0"/>
              </a:rPr>
              <a:t>Groupes</a:t>
            </a:r>
            <a:r>
              <a:rPr lang="en-US" sz="1600" b="1" dirty="0">
                <a:solidFill>
                  <a:schemeClr val="bg1"/>
                </a:solidFill>
                <a:latin typeface="Helvetica" pitchFamily="2" charset="0"/>
              </a:rPr>
              <a:t> de concertation </a:t>
            </a:r>
            <a:r>
              <a:rPr lang="en-US" sz="1600" b="1" dirty="0" err="1">
                <a:solidFill>
                  <a:schemeClr val="bg1"/>
                </a:solidFill>
                <a:latin typeface="Helvetica" pitchFamily="2" charset="0"/>
              </a:rPr>
              <a:t>sectorielle</a:t>
            </a:r>
            <a:r>
              <a:rPr lang="en-US" sz="1600" b="1" dirty="0">
                <a:solidFill>
                  <a:schemeClr val="bg1"/>
                </a:solidFill>
                <a:latin typeface="Helvetica" pitchFamily="2" charset="0"/>
              </a:rPr>
              <a:t> </a:t>
            </a:r>
            <a:endParaRPr lang="fr-FR" sz="1600" b="1" dirty="0">
              <a:solidFill>
                <a:schemeClr val="bg1"/>
              </a:solidFill>
              <a:latin typeface="Helvetica" pitchFamily="2" charset="0"/>
            </a:endParaRPr>
          </a:p>
        </p:txBody>
      </p:sp>
      <p:sp>
        <p:nvSpPr>
          <p:cNvPr id="44" name="ZoneTexte 43"/>
          <p:cNvSpPr txBox="1"/>
          <p:nvPr/>
        </p:nvSpPr>
        <p:spPr>
          <a:xfrm>
            <a:off x="5542873" y="5025771"/>
            <a:ext cx="5068132" cy="646331"/>
          </a:xfrm>
          <a:prstGeom prst="rect">
            <a:avLst/>
          </a:prstGeom>
          <a:noFill/>
        </p:spPr>
        <p:txBody>
          <a:bodyPr wrap="square" rtlCol="0">
            <a:spAutoFit/>
          </a:bodyPr>
          <a:lstStyle/>
          <a:p>
            <a:pPr marL="285750" indent="-285750">
              <a:buFont typeface="Wingdings" panose="05000000000000000000" pitchFamily="2" charset="2"/>
              <a:buChar char="§"/>
            </a:pPr>
            <a:r>
              <a:rPr lang="fr-FR" sz="1200" dirty="0">
                <a:solidFill>
                  <a:schemeClr val="bg1"/>
                </a:solidFill>
                <a:latin typeface="Helvetica" pitchFamily="2" charset="0"/>
              </a:rPr>
              <a:t>Ministre (Président)</a:t>
            </a:r>
          </a:p>
          <a:p>
            <a:pPr marL="285750" indent="-285750">
              <a:buFont typeface="Wingdings" panose="05000000000000000000" pitchFamily="2" charset="2"/>
              <a:buChar char="§"/>
            </a:pPr>
            <a:r>
              <a:rPr lang="fr-FR" sz="1200" dirty="0">
                <a:solidFill>
                  <a:schemeClr val="bg1"/>
                </a:solidFill>
                <a:latin typeface="Helvetica" pitchFamily="2" charset="0"/>
              </a:rPr>
              <a:t>Partenaires au développement Chef de file (co-président)</a:t>
            </a:r>
          </a:p>
          <a:p>
            <a:pPr marL="285750" indent="-285750">
              <a:buFont typeface="Wingdings" panose="05000000000000000000" pitchFamily="2" charset="2"/>
              <a:buChar char="§"/>
            </a:pPr>
            <a:r>
              <a:rPr lang="fr-FR" sz="1200" dirty="0">
                <a:solidFill>
                  <a:schemeClr val="bg1"/>
                </a:solidFill>
                <a:latin typeface="Helvetica" pitchFamily="2" charset="0"/>
              </a:rPr>
              <a:t>Secrétariat conjoint (cellule coop </a:t>
            </a:r>
            <a:r>
              <a:rPr lang="fr-FR" sz="1200" dirty="0" err="1">
                <a:solidFill>
                  <a:schemeClr val="bg1"/>
                </a:solidFill>
                <a:latin typeface="Helvetica" pitchFamily="2" charset="0"/>
              </a:rPr>
              <a:t>dév</a:t>
            </a:r>
            <a:r>
              <a:rPr lang="fr-FR" sz="1200" dirty="0">
                <a:solidFill>
                  <a:schemeClr val="bg1"/>
                </a:solidFill>
                <a:latin typeface="Helvetica" pitchFamily="2" charset="0"/>
              </a:rPr>
              <a:t>. Et Chef de file PAD) </a:t>
            </a:r>
          </a:p>
        </p:txBody>
      </p:sp>
      <p:grpSp>
        <p:nvGrpSpPr>
          <p:cNvPr id="45" name="Groupe 44"/>
          <p:cNvGrpSpPr/>
          <p:nvPr/>
        </p:nvGrpSpPr>
        <p:grpSpPr>
          <a:xfrm>
            <a:off x="7815262" y="4181475"/>
            <a:ext cx="381000" cy="520592"/>
            <a:chOff x="7743825" y="4181475"/>
            <a:chExt cx="381000" cy="520592"/>
          </a:xfrm>
        </p:grpSpPr>
        <p:sp>
          <p:nvSpPr>
            <p:cNvPr id="12" name="Rectangle 11"/>
            <p:cNvSpPr/>
            <p:nvPr/>
          </p:nvSpPr>
          <p:spPr>
            <a:xfrm>
              <a:off x="7848600" y="4401342"/>
              <a:ext cx="161925" cy="300725"/>
            </a:xfrm>
            <a:prstGeom prst="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isocèle 34"/>
            <p:cNvSpPr/>
            <p:nvPr/>
          </p:nvSpPr>
          <p:spPr>
            <a:xfrm>
              <a:off x="7743825" y="4181475"/>
              <a:ext cx="381000" cy="282782"/>
            </a:xfrm>
            <a:prstGeom prst="triangle">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e 45"/>
          <p:cNvGrpSpPr/>
          <p:nvPr/>
        </p:nvGrpSpPr>
        <p:grpSpPr>
          <a:xfrm>
            <a:off x="7820025" y="2313724"/>
            <a:ext cx="381000" cy="520592"/>
            <a:chOff x="7743825" y="4181475"/>
            <a:chExt cx="381000" cy="520592"/>
          </a:xfrm>
          <a:solidFill>
            <a:schemeClr val="bg2">
              <a:lumMod val="25000"/>
            </a:schemeClr>
          </a:solidFill>
        </p:grpSpPr>
        <p:sp>
          <p:nvSpPr>
            <p:cNvPr id="47" name="Rectangle 46"/>
            <p:cNvSpPr/>
            <p:nvPr/>
          </p:nvSpPr>
          <p:spPr>
            <a:xfrm>
              <a:off x="7848600" y="4401342"/>
              <a:ext cx="161925" cy="300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riangle isocèle 47"/>
            <p:cNvSpPr/>
            <p:nvPr/>
          </p:nvSpPr>
          <p:spPr>
            <a:xfrm>
              <a:off x="7743825" y="4181475"/>
              <a:ext cx="381000" cy="2827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1762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300" fill="hold"/>
                                        <p:tgtEl>
                                          <p:spTgt spid="9"/>
                                        </p:tgtEl>
                                        <p:attrNameLst>
                                          <p:attrName>ppt_w</p:attrName>
                                        </p:attrNameLst>
                                      </p:cBhvr>
                                      <p:tavLst>
                                        <p:tav tm="0">
                                          <p:val>
                                            <p:fltVal val="0"/>
                                          </p:val>
                                        </p:tav>
                                        <p:tav tm="100000">
                                          <p:val>
                                            <p:strVal val="#ppt_w"/>
                                          </p:val>
                                        </p:tav>
                                      </p:tavLst>
                                    </p:anim>
                                    <p:anim calcmode="lin" valueType="num">
                                      <p:cBhvr>
                                        <p:cTn id="13" dur="1300" fill="hold"/>
                                        <p:tgtEl>
                                          <p:spTgt spid="9"/>
                                        </p:tgtEl>
                                        <p:attrNameLst>
                                          <p:attrName>ppt_h</p:attrName>
                                        </p:attrNameLst>
                                      </p:cBhvr>
                                      <p:tavLst>
                                        <p:tav tm="0">
                                          <p:val>
                                            <p:fltVal val="0"/>
                                          </p:val>
                                        </p:tav>
                                        <p:tav tm="100000">
                                          <p:val>
                                            <p:strVal val="#ppt_h"/>
                                          </p:val>
                                        </p:tav>
                                      </p:tavLst>
                                    </p:anim>
                                    <p:animEffect transition="in" filter="fade">
                                      <p:cBhvr>
                                        <p:cTn id="14" dur="13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400" fill="hold"/>
                                        <p:tgtEl>
                                          <p:spTgt spid="10"/>
                                        </p:tgtEl>
                                        <p:attrNameLst>
                                          <p:attrName>ppt_w</p:attrName>
                                        </p:attrNameLst>
                                      </p:cBhvr>
                                      <p:tavLst>
                                        <p:tav tm="0">
                                          <p:val>
                                            <p:fltVal val="0"/>
                                          </p:val>
                                        </p:tav>
                                        <p:tav tm="100000">
                                          <p:val>
                                            <p:strVal val="#ppt_w"/>
                                          </p:val>
                                        </p:tav>
                                      </p:tavLst>
                                    </p:anim>
                                    <p:anim calcmode="lin" valueType="num">
                                      <p:cBhvr>
                                        <p:cTn id="18" dur="1400" fill="hold"/>
                                        <p:tgtEl>
                                          <p:spTgt spid="10"/>
                                        </p:tgtEl>
                                        <p:attrNameLst>
                                          <p:attrName>ppt_h</p:attrName>
                                        </p:attrNameLst>
                                      </p:cBhvr>
                                      <p:tavLst>
                                        <p:tav tm="0">
                                          <p:val>
                                            <p:fltVal val="0"/>
                                          </p:val>
                                        </p:tav>
                                        <p:tav tm="100000">
                                          <p:val>
                                            <p:strVal val="#ppt_h"/>
                                          </p:val>
                                        </p:tav>
                                      </p:tavLst>
                                    </p:anim>
                                    <p:animEffect transition="in" filter="fade">
                                      <p:cBhvr>
                                        <p:cTn id="19" dur="14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P spid="10" grpId="0" animBg="1"/>
      <p:bldP spid="14" grpId="0"/>
      <p:bldP spid="37" grpId="0" animBg="1"/>
      <p:bldP spid="40" grpId="0"/>
      <p:bldP spid="41" grpId="0"/>
      <p:bldP spid="42" grpId="0" animBg="1"/>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2032000" y="3039051"/>
            <a:ext cx="2725980" cy="461665"/>
          </a:xfrm>
          <a:prstGeom prst="rect">
            <a:avLst/>
          </a:prstGeom>
          <a:noFill/>
        </p:spPr>
        <p:txBody>
          <a:bodyPr wrap="square" rtlCol="0">
            <a:spAutoFit/>
          </a:bodyPr>
          <a:lstStyle/>
          <a:p>
            <a:r>
              <a:rPr lang="fr-FR" sz="2400" dirty="0">
                <a:solidFill>
                  <a:schemeClr val="accent2"/>
                </a:solidFill>
                <a:latin typeface="Helvetica" pitchFamily="2" charset="0"/>
              </a:rPr>
              <a:t>Ces comités sont:</a:t>
            </a:r>
          </a:p>
        </p:txBody>
      </p:sp>
      <p:sp>
        <p:nvSpPr>
          <p:cNvPr id="8" name="ZoneTexte 7"/>
          <p:cNvSpPr txBox="1"/>
          <p:nvPr/>
        </p:nvSpPr>
        <p:spPr>
          <a:xfrm>
            <a:off x="2649892" y="3766916"/>
            <a:ext cx="8570881" cy="400110"/>
          </a:xfrm>
          <a:prstGeom prst="rect">
            <a:avLst/>
          </a:prstGeom>
          <a:noFill/>
        </p:spPr>
        <p:txBody>
          <a:bodyPr wrap="square" rtlCol="0">
            <a:spAutoFit/>
          </a:bodyPr>
          <a:lstStyle/>
          <a:p>
            <a:r>
              <a:rPr lang="fr-FR" sz="2000" dirty="0">
                <a:solidFill>
                  <a:schemeClr val="bg1"/>
                </a:solidFill>
                <a:latin typeface="Helvetica" pitchFamily="2" charset="0"/>
              </a:rPr>
              <a:t>Le Comité d’Evaluation (BESD et Experts)</a:t>
            </a:r>
          </a:p>
        </p:txBody>
      </p:sp>
      <p:sp>
        <p:nvSpPr>
          <p:cNvPr id="11" name="Pentagone 10"/>
          <p:cNvSpPr/>
          <p:nvPr/>
        </p:nvSpPr>
        <p:spPr>
          <a:xfrm>
            <a:off x="1913470" y="3812996"/>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984461" y="3750514"/>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1</a:t>
            </a:r>
          </a:p>
        </p:txBody>
      </p:sp>
      <p:sp>
        <p:nvSpPr>
          <p:cNvPr id="15" name="ZoneTexte 14"/>
          <p:cNvSpPr txBox="1"/>
          <p:nvPr/>
        </p:nvSpPr>
        <p:spPr>
          <a:xfrm>
            <a:off x="1775968" y="1753634"/>
            <a:ext cx="8336365" cy="830997"/>
          </a:xfrm>
          <a:prstGeom prst="rect">
            <a:avLst/>
          </a:prstGeom>
          <a:noFill/>
        </p:spPr>
        <p:txBody>
          <a:bodyPr wrap="square" rtlCol="0">
            <a:spAutoFit/>
          </a:bodyPr>
          <a:lstStyle/>
          <a:p>
            <a:pPr algn="just"/>
            <a:r>
              <a:rPr lang="fr-FR" sz="2400" dirty="0">
                <a:solidFill>
                  <a:schemeClr val="bg1"/>
                </a:solidFill>
                <a:latin typeface="Helvetica" pitchFamily="2" charset="0"/>
              </a:rPr>
              <a:t>Le dispositif de pilotage national comprend quatre comités et trois ministères sectoriels déjà cités</a:t>
            </a:r>
            <a:r>
              <a:rPr lang="fr-FR" sz="2000" dirty="0">
                <a:latin typeface="Calibri "/>
              </a:rPr>
              <a:t>.</a:t>
            </a:r>
          </a:p>
        </p:txBody>
      </p:sp>
      <p:sp>
        <p:nvSpPr>
          <p:cNvPr id="6" name="Pentagone 5"/>
          <p:cNvSpPr/>
          <p:nvPr/>
        </p:nvSpPr>
        <p:spPr>
          <a:xfrm>
            <a:off x="1913470" y="2928559"/>
            <a:ext cx="3433445" cy="650929"/>
          </a:xfrm>
          <a:prstGeom prst="homePlat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solidFill>
            </a:endParaRPr>
          </a:p>
        </p:txBody>
      </p:sp>
      <p:sp>
        <p:nvSpPr>
          <p:cNvPr id="16" name="Pentagone 15"/>
          <p:cNvSpPr/>
          <p:nvPr/>
        </p:nvSpPr>
        <p:spPr>
          <a:xfrm>
            <a:off x="1913470" y="4264701"/>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984461" y="4202219"/>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2</a:t>
            </a:r>
          </a:p>
        </p:txBody>
      </p:sp>
      <p:sp>
        <p:nvSpPr>
          <p:cNvPr id="18" name="Pentagone 17"/>
          <p:cNvSpPr/>
          <p:nvPr/>
        </p:nvSpPr>
        <p:spPr>
          <a:xfrm>
            <a:off x="1913470" y="4727140"/>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984461" y="4664658"/>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3</a:t>
            </a:r>
          </a:p>
        </p:txBody>
      </p:sp>
      <p:sp>
        <p:nvSpPr>
          <p:cNvPr id="20" name="Pentagone 19"/>
          <p:cNvSpPr/>
          <p:nvPr/>
        </p:nvSpPr>
        <p:spPr>
          <a:xfrm>
            <a:off x="1907594" y="5179501"/>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978585" y="5117019"/>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4</a:t>
            </a:r>
          </a:p>
        </p:txBody>
      </p:sp>
      <p:sp>
        <p:nvSpPr>
          <p:cNvPr id="2" name="ZoneTexte 1"/>
          <p:cNvSpPr txBox="1"/>
          <p:nvPr/>
        </p:nvSpPr>
        <p:spPr>
          <a:xfrm>
            <a:off x="2649892" y="4229915"/>
            <a:ext cx="7725192" cy="369332"/>
          </a:xfrm>
          <a:prstGeom prst="rect">
            <a:avLst/>
          </a:prstGeom>
          <a:noFill/>
        </p:spPr>
        <p:txBody>
          <a:bodyPr wrap="none" rtlCol="0">
            <a:spAutoFit/>
          </a:bodyPr>
          <a:lstStyle/>
          <a:p>
            <a:pPr algn="just"/>
            <a:r>
              <a:rPr lang="fr-FR" dirty="0">
                <a:solidFill>
                  <a:schemeClr val="bg1"/>
                </a:solidFill>
                <a:latin typeface="Helvetica" pitchFamily="2" charset="0"/>
              </a:rPr>
              <a:t>Le Comité de Pilotage Stratégique (CPS) présidé par le Premier Ministre; </a:t>
            </a:r>
          </a:p>
        </p:txBody>
      </p:sp>
      <p:sp>
        <p:nvSpPr>
          <p:cNvPr id="4" name="ZoneTexte 3"/>
          <p:cNvSpPr txBox="1"/>
          <p:nvPr/>
        </p:nvSpPr>
        <p:spPr>
          <a:xfrm>
            <a:off x="2649892" y="4709971"/>
            <a:ext cx="4762842" cy="369332"/>
          </a:xfrm>
          <a:prstGeom prst="rect">
            <a:avLst/>
          </a:prstGeom>
          <a:noFill/>
        </p:spPr>
        <p:txBody>
          <a:bodyPr wrap="none" rtlCol="0">
            <a:spAutoFit/>
          </a:bodyPr>
          <a:lstStyle/>
          <a:p>
            <a:r>
              <a:rPr lang="fr-FR" dirty="0">
                <a:solidFill>
                  <a:schemeClr val="bg1"/>
                </a:solidFill>
                <a:latin typeface="Helvetica" pitchFamily="2" charset="0"/>
              </a:rPr>
              <a:t>Le Comité de Mobilisation des Fonds (CMF);</a:t>
            </a:r>
          </a:p>
        </p:txBody>
      </p:sp>
      <p:sp>
        <p:nvSpPr>
          <p:cNvPr id="5" name="ZoneTexte 4"/>
          <p:cNvSpPr txBox="1"/>
          <p:nvPr/>
        </p:nvSpPr>
        <p:spPr>
          <a:xfrm>
            <a:off x="2649892" y="5145164"/>
            <a:ext cx="3942105" cy="369332"/>
          </a:xfrm>
          <a:prstGeom prst="rect">
            <a:avLst/>
          </a:prstGeom>
          <a:noFill/>
        </p:spPr>
        <p:txBody>
          <a:bodyPr wrap="none" rtlCol="0">
            <a:spAutoFit/>
          </a:bodyPr>
          <a:lstStyle/>
          <a:p>
            <a:r>
              <a:rPr lang="fr-FR" dirty="0">
                <a:solidFill>
                  <a:schemeClr val="bg1"/>
                </a:solidFill>
                <a:latin typeface="Helvetica" pitchFamily="2" charset="0"/>
              </a:rPr>
              <a:t>Le Comité Technique de Suivi (CTS)</a:t>
            </a:r>
          </a:p>
        </p:txBody>
      </p:sp>
    </p:spTree>
    <p:extLst>
      <p:ext uri="{BB962C8B-B14F-4D97-AF65-F5344CB8AC3E}">
        <p14:creationId xmlns:p14="http://schemas.microsoft.com/office/powerpoint/2010/main" val="5230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3"/>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par>
                                <p:cTn id="31" presetID="17"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 calcmode="lin" valueType="num">
                                      <p:cBhvr>
                                        <p:cTn id="37" dur="2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8" dur="200" fill="hold"/>
                                        <p:tgtEl>
                                          <p:spTgt spid="8"/>
                                        </p:tgtEl>
                                        <p:attrNameLst>
                                          <p:attrName>ppt_y</p:attrName>
                                        </p:attrNameLst>
                                      </p:cBhvr>
                                      <p:tavLst>
                                        <p:tav tm="0">
                                          <p:val>
                                            <p:strVal val="#ppt_y"/>
                                          </p:val>
                                        </p:tav>
                                        <p:tav tm="100000">
                                          <p:val>
                                            <p:strVal val="#ppt_y"/>
                                          </p:val>
                                        </p:tav>
                                      </p:tavLst>
                                    </p:anim>
                                    <p:anim calcmode="lin" valueType="num">
                                      <p:cBhvr>
                                        <p:cTn id="39" dur="2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0" dur="2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00" tmFilter="0,0; .5, 1; 1, 1"/>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strVal val="#ppt_w+.3"/>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Effect transition="in" filter="fade">
                                      <p:cBhvr>
                                        <p:cTn id="48" dur="1000"/>
                                        <p:tgtEl>
                                          <p:spTgt spid="16"/>
                                        </p:tgtEl>
                                      </p:cBhvr>
                                    </p:animEffect>
                                  </p:childTnLst>
                                </p:cTn>
                              </p:par>
                              <p:par>
                                <p:cTn id="49" presetID="17"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strVal val="#ppt_h"/>
                                          </p:val>
                                        </p:tav>
                                        <p:tav tm="100000">
                                          <p:val>
                                            <p:strVal val="#ppt_h"/>
                                          </p:val>
                                        </p:tav>
                                      </p:tavLst>
                                    </p:anim>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
                                        </p:tgtEl>
                                        <p:attrNameLst>
                                          <p:attrName>style.visibility</p:attrName>
                                        </p:attrNameLst>
                                      </p:cBhvr>
                                      <p:to>
                                        <p:strVal val="visible"/>
                                      </p:to>
                                    </p:set>
                                    <p:anim calcmode="lin" valueType="num">
                                      <p:cBhvr>
                                        <p:cTn id="55" dur="2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6" dur="200" fill="hold"/>
                                        <p:tgtEl>
                                          <p:spTgt spid="2"/>
                                        </p:tgtEl>
                                        <p:attrNameLst>
                                          <p:attrName>ppt_y</p:attrName>
                                        </p:attrNameLst>
                                      </p:cBhvr>
                                      <p:tavLst>
                                        <p:tav tm="0">
                                          <p:val>
                                            <p:strVal val="#ppt_y"/>
                                          </p:val>
                                        </p:tav>
                                        <p:tav tm="100000">
                                          <p:val>
                                            <p:strVal val="#ppt_y"/>
                                          </p:val>
                                        </p:tav>
                                      </p:tavLst>
                                    </p:anim>
                                    <p:anim calcmode="lin" valueType="num">
                                      <p:cBhvr>
                                        <p:cTn id="57" dur="2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8" dur="2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00" tmFilter="0,0; .5, 1; 1, 1"/>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strVal val="#ppt_w+.3"/>
                                          </p:val>
                                        </p:tav>
                                        <p:tav tm="100000">
                                          <p:val>
                                            <p:strVal val="#ppt_w"/>
                                          </p:val>
                                        </p:tav>
                                      </p:tavLst>
                                    </p:anim>
                                    <p:anim calcmode="lin" valueType="num">
                                      <p:cBhvr>
                                        <p:cTn id="65" dur="1000" fill="hold"/>
                                        <p:tgtEl>
                                          <p:spTgt spid="18"/>
                                        </p:tgtEl>
                                        <p:attrNameLst>
                                          <p:attrName>ppt_h</p:attrName>
                                        </p:attrNameLst>
                                      </p:cBhvr>
                                      <p:tavLst>
                                        <p:tav tm="0">
                                          <p:val>
                                            <p:strVal val="#ppt_h"/>
                                          </p:val>
                                        </p:tav>
                                        <p:tav tm="100000">
                                          <p:val>
                                            <p:strVal val="#ppt_h"/>
                                          </p:val>
                                        </p:tav>
                                      </p:tavLst>
                                    </p:anim>
                                    <p:animEffect transition="in" filter="fade">
                                      <p:cBhvr>
                                        <p:cTn id="66" dur="1000"/>
                                        <p:tgtEl>
                                          <p:spTgt spid="18"/>
                                        </p:tgtEl>
                                      </p:cBhvr>
                                    </p:animEffect>
                                  </p:childTnLst>
                                </p:cTn>
                              </p:par>
                              <p:par>
                                <p:cTn id="67" presetID="17" presetClass="entr" presetSubtype="1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strVal val="#ppt_h"/>
                                          </p:val>
                                        </p:tav>
                                        <p:tav tm="100000">
                                          <p:val>
                                            <p:strVal val="#ppt_h"/>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4"/>
                                        </p:tgtEl>
                                        <p:attrNameLst>
                                          <p:attrName>style.visibility</p:attrName>
                                        </p:attrNameLst>
                                      </p:cBhvr>
                                      <p:to>
                                        <p:strVal val="visible"/>
                                      </p:to>
                                    </p:set>
                                    <p:anim calcmode="lin" valueType="num">
                                      <p:cBhvr>
                                        <p:cTn id="73" dur="2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4" dur="200" fill="hold"/>
                                        <p:tgtEl>
                                          <p:spTgt spid="4"/>
                                        </p:tgtEl>
                                        <p:attrNameLst>
                                          <p:attrName>ppt_y</p:attrName>
                                        </p:attrNameLst>
                                      </p:cBhvr>
                                      <p:tavLst>
                                        <p:tav tm="0">
                                          <p:val>
                                            <p:strVal val="#ppt_y"/>
                                          </p:val>
                                        </p:tav>
                                        <p:tav tm="100000">
                                          <p:val>
                                            <p:strVal val="#ppt_y"/>
                                          </p:val>
                                        </p:tav>
                                      </p:tavLst>
                                    </p:anim>
                                    <p:anim calcmode="lin" valueType="num">
                                      <p:cBhvr>
                                        <p:cTn id="75" dur="2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6" dur="2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00" tmFilter="0,0; .5, 1; 1, 1"/>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0" fill="hold"/>
                                        <p:tgtEl>
                                          <p:spTgt spid="20"/>
                                        </p:tgtEl>
                                        <p:attrNameLst>
                                          <p:attrName>ppt_w</p:attrName>
                                        </p:attrNameLst>
                                      </p:cBhvr>
                                      <p:tavLst>
                                        <p:tav tm="0">
                                          <p:val>
                                            <p:strVal val="#ppt_w+.3"/>
                                          </p:val>
                                        </p:tav>
                                        <p:tav tm="100000">
                                          <p:val>
                                            <p:strVal val="#ppt_w"/>
                                          </p:val>
                                        </p:tav>
                                      </p:tavLst>
                                    </p:anim>
                                    <p:anim calcmode="lin" valueType="num">
                                      <p:cBhvr>
                                        <p:cTn id="83" dur="1000" fill="hold"/>
                                        <p:tgtEl>
                                          <p:spTgt spid="20"/>
                                        </p:tgtEl>
                                        <p:attrNameLst>
                                          <p:attrName>ppt_h</p:attrName>
                                        </p:attrNameLst>
                                      </p:cBhvr>
                                      <p:tavLst>
                                        <p:tav tm="0">
                                          <p:val>
                                            <p:strVal val="#ppt_h"/>
                                          </p:val>
                                        </p:tav>
                                        <p:tav tm="100000">
                                          <p:val>
                                            <p:strVal val="#ppt_h"/>
                                          </p:val>
                                        </p:tav>
                                      </p:tavLst>
                                    </p:anim>
                                    <p:animEffect transition="in" filter="fade">
                                      <p:cBhvr>
                                        <p:cTn id="84" dur="1000"/>
                                        <p:tgtEl>
                                          <p:spTgt spid="20"/>
                                        </p:tgtEl>
                                      </p:cBhvr>
                                    </p:animEffect>
                                  </p:childTnLst>
                                </p:cTn>
                              </p:par>
                              <p:par>
                                <p:cTn id="85" presetID="17" presetClass="entr" presetSubtype="1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strVal val="#ppt_h"/>
                                          </p:val>
                                        </p:tav>
                                        <p:tav tm="100000">
                                          <p:val>
                                            <p:strVal val="#ppt_h"/>
                                          </p:val>
                                        </p:tav>
                                      </p:tavLst>
                                    </p:anim>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5"/>
                                        </p:tgtEl>
                                        <p:attrNameLst>
                                          <p:attrName>style.visibility</p:attrName>
                                        </p:attrNameLst>
                                      </p:cBhvr>
                                      <p:to>
                                        <p:strVal val="visible"/>
                                      </p:to>
                                    </p:set>
                                    <p:anim calcmode="lin" valueType="num">
                                      <p:cBhvr>
                                        <p:cTn id="91" dur="2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2" dur="200" fill="hold"/>
                                        <p:tgtEl>
                                          <p:spTgt spid="5"/>
                                        </p:tgtEl>
                                        <p:attrNameLst>
                                          <p:attrName>ppt_y</p:attrName>
                                        </p:attrNameLst>
                                      </p:cBhvr>
                                      <p:tavLst>
                                        <p:tav tm="0">
                                          <p:val>
                                            <p:strVal val="#ppt_y"/>
                                          </p:val>
                                        </p:tav>
                                        <p:tav tm="100000">
                                          <p:val>
                                            <p:strVal val="#ppt_y"/>
                                          </p:val>
                                        </p:tav>
                                      </p:tavLst>
                                    </p:anim>
                                    <p:anim calcmode="lin" valueType="num">
                                      <p:cBhvr>
                                        <p:cTn id="93" dur="2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94" dur="2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animBg="1"/>
      <p:bldP spid="12" grpId="0"/>
      <p:bldP spid="15" grpId="0"/>
      <p:bldP spid="6" grpId="0" animBg="1"/>
      <p:bldP spid="16" grpId="0" animBg="1"/>
      <p:bldP spid="17" grpId="0"/>
      <p:bldP spid="18" grpId="0" animBg="1"/>
      <p:bldP spid="19" grpId="0"/>
      <p:bldP spid="20" grpId="0" animBg="1"/>
      <p:bldP spid="21" grpId="0"/>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516897" y="1508015"/>
            <a:ext cx="10884876" cy="461858"/>
          </a:xfrm>
          <a:prstGeom prst="rect">
            <a:avLst/>
          </a:prstGeom>
          <a:noFill/>
        </p:spPr>
        <p:txBody>
          <a:bodyPr wrap="square" rtlCol="0">
            <a:spAutoFit/>
          </a:bodyPr>
          <a:lstStyle/>
          <a:p>
            <a:pPr>
              <a:lnSpc>
                <a:spcPct val="150000"/>
              </a:lnSpc>
            </a:pPr>
            <a:r>
              <a:rPr lang="fr-FR" b="1" dirty="0">
                <a:latin typeface="Helvetica" pitchFamily="2" charset="0"/>
              </a:rPr>
              <a:t>SYNTHESE DE LA STRUCTURE DE LA SNCD</a:t>
            </a:r>
          </a:p>
        </p:txBody>
      </p:sp>
      <p:graphicFrame>
        <p:nvGraphicFramePr>
          <p:cNvPr id="5" name="Tableau 4"/>
          <p:cNvGraphicFramePr>
            <a:graphicFrameLocks noGrp="1"/>
          </p:cNvGraphicFramePr>
          <p:nvPr>
            <p:extLst>
              <p:ext uri="{D42A27DB-BD31-4B8C-83A1-F6EECF244321}">
                <p14:modId xmlns:p14="http://schemas.microsoft.com/office/powerpoint/2010/main" val="1594585945"/>
              </p:ext>
            </p:extLst>
          </p:nvPr>
        </p:nvGraphicFramePr>
        <p:xfrm>
          <a:off x="621827" y="2669296"/>
          <a:ext cx="10884876" cy="3214378"/>
        </p:xfrm>
        <a:graphic>
          <a:graphicData uri="http://schemas.openxmlformats.org/drawingml/2006/table">
            <a:tbl>
              <a:tblPr firstRow="1" bandRow="1">
                <a:tableStyleId>{5940675A-B579-460E-94D1-54222C63F5DA}</a:tableStyleId>
              </a:tblPr>
              <a:tblGrid>
                <a:gridCol w="3770291">
                  <a:extLst>
                    <a:ext uri="{9D8B030D-6E8A-4147-A177-3AD203B41FA5}">
                      <a16:colId xmlns:a16="http://schemas.microsoft.com/office/drawing/2014/main" val="680009546"/>
                    </a:ext>
                  </a:extLst>
                </a:gridCol>
                <a:gridCol w="4242216">
                  <a:extLst>
                    <a:ext uri="{9D8B030D-6E8A-4147-A177-3AD203B41FA5}">
                      <a16:colId xmlns:a16="http://schemas.microsoft.com/office/drawing/2014/main" val="2567216708"/>
                    </a:ext>
                  </a:extLst>
                </a:gridCol>
                <a:gridCol w="1334125">
                  <a:extLst>
                    <a:ext uri="{9D8B030D-6E8A-4147-A177-3AD203B41FA5}">
                      <a16:colId xmlns:a16="http://schemas.microsoft.com/office/drawing/2014/main" val="2982694368"/>
                    </a:ext>
                  </a:extLst>
                </a:gridCol>
                <a:gridCol w="1538244">
                  <a:extLst>
                    <a:ext uri="{9D8B030D-6E8A-4147-A177-3AD203B41FA5}">
                      <a16:colId xmlns:a16="http://schemas.microsoft.com/office/drawing/2014/main" val="2273923933"/>
                    </a:ext>
                  </a:extLst>
                </a:gridCol>
              </a:tblGrid>
              <a:tr h="58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bg1"/>
                          </a:solidFill>
                          <a:effectLst/>
                          <a:latin typeface="Helvetica" pitchFamily="2" charset="0"/>
                          <a:ea typeface="Calibri" panose="020F0502020204030204" pitchFamily="34" charset="0"/>
                          <a:cs typeface="Times New Roman" panose="02020603050405020304" pitchFamily="18" charset="0"/>
                        </a:rPr>
                        <a:t>AXES STRATEGIQUES</a:t>
                      </a:r>
                      <a:endParaRPr lang="en-US" sz="16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359D32"/>
                    </a:solidFill>
                  </a:tcPr>
                </a:tc>
                <a:tc>
                  <a:txBody>
                    <a:bodyPr/>
                    <a:lstStyle/>
                    <a:p>
                      <a:pPr algn="ctr"/>
                      <a:r>
                        <a:rPr lang="fr-FR" sz="1600" b="1" kern="1200" dirty="0">
                          <a:solidFill>
                            <a:schemeClr val="bg1"/>
                          </a:solidFill>
                          <a:effectLst/>
                          <a:latin typeface="Helvetica" pitchFamily="2" charset="0"/>
                          <a:ea typeface="Calibri" panose="020F0502020204030204" pitchFamily="34" charset="0"/>
                          <a:cs typeface="Times New Roman" panose="02020603050405020304" pitchFamily="18" charset="0"/>
                        </a:rPr>
                        <a:t>OBJECTIF SPECIFIQUE</a:t>
                      </a:r>
                      <a:endParaRPr lang="en-US" sz="16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359D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bg1"/>
                          </a:solidFill>
                          <a:effectLst/>
                          <a:latin typeface="Helvetica" pitchFamily="2" charset="0"/>
                          <a:ea typeface="Calibri" panose="020F0502020204030204" pitchFamily="34" charset="0"/>
                          <a:cs typeface="Times New Roman" panose="02020603050405020304" pitchFamily="18" charset="0"/>
                        </a:rPr>
                        <a:t>NOMBRE D’ACTIONS</a:t>
                      </a:r>
                      <a:endParaRPr lang="en-US" sz="16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359D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bg1"/>
                          </a:solidFill>
                          <a:effectLst/>
                          <a:latin typeface="Helvetica" pitchFamily="2" charset="0"/>
                          <a:ea typeface="Calibri" panose="020F0502020204030204" pitchFamily="34" charset="0"/>
                          <a:cs typeface="Times New Roman" panose="02020603050405020304" pitchFamily="18" charset="0"/>
                        </a:rPr>
                        <a:t>NOMBRE D’ACTIVITES</a:t>
                      </a:r>
                      <a:endParaRPr lang="en-US" sz="16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359D32"/>
                    </a:solidFill>
                  </a:tcPr>
                </a:tc>
                <a:extLst>
                  <a:ext uri="{0D108BD9-81ED-4DB2-BD59-A6C34878D82A}">
                    <a16:rowId xmlns:a16="http://schemas.microsoft.com/office/drawing/2014/main" val="1508152293"/>
                  </a:ext>
                </a:extLst>
              </a:tr>
              <a:tr h="576000">
                <a:tc>
                  <a:txBody>
                    <a:bodyPr/>
                    <a:lstStyle/>
                    <a:p>
                      <a:pPr marL="1270" marR="0" lvl="0" indent="0" algn="l" defTabSz="914400" rtl="0" eaLnBrk="1" fontAlgn="auto" latinLnBrk="0" hangingPunct="1">
                        <a:lnSpc>
                          <a:spcPct val="107000"/>
                        </a:lnSpc>
                        <a:spcBef>
                          <a:spcPts val="0"/>
                        </a:spcBef>
                        <a:spcAft>
                          <a:spcPts val="0"/>
                        </a:spcAft>
                        <a:buClrTx/>
                        <a:buSzTx/>
                        <a:buFontTx/>
                        <a:buNone/>
                        <a:tabLst/>
                        <a:defRPr/>
                      </a:pPr>
                      <a:r>
                        <a:rPr lang="fr-FR" sz="1400" kern="1200" dirty="0">
                          <a:solidFill>
                            <a:schemeClr val="tx1"/>
                          </a:solidFill>
                          <a:effectLst/>
                          <a:latin typeface="Helvetica" pitchFamily="2" charset="0"/>
                          <a:ea typeface="Calibri" panose="020F0502020204030204" pitchFamily="34" charset="0"/>
                          <a:cs typeface="Times New Roman" panose="02020603050405020304" pitchFamily="18" charset="0"/>
                        </a:rPr>
                        <a:t>Axe 1 : Renforcement du leadership national dans la coopération au développement</a:t>
                      </a:r>
                      <a:endPar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r>
                        <a:rPr lang="fr-FR" sz="1400" kern="1200" dirty="0">
                          <a:solidFill>
                            <a:schemeClr val="tx1"/>
                          </a:solidFill>
                          <a:effectLst/>
                          <a:latin typeface="Helvetica" pitchFamily="2" charset="0"/>
                          <a:ea typeface="Calibri" panose="020F0502020204030204" pitchFamily="34" charset="0"/>
                          <a:cs typeface="Times New Roman" panose="02020603050405020304" pitchFamily="18" charset="0"/>
                        </a:rPr>
                        <a:t>Développer le leadership national dans la gouvernance de la coopération</a:t>
                      </a:r>
                      <a:endPar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4</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19</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278183416"/>
                  </a:ext>
                </a:extLst>
              </a:tr>
              <a:tr h="57600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400" kern="1200" dirty="0">
                          <a:solidFill>
                            <a:schemeClr val="tx1"/>
                          </a:solidFill>
                          <a:effectLst/>
                          <a:latin typeface="Helvetica" pitchFamily="2" charset="0"/>
                          <a:ea typeface="Calibri" panose="020F0502020204030204" pitchFamily="34" charset="0"/>
                          <a:cs typeface="Times New Roman" panose="02020603050405020304" pitchFamily="18" charset="0"/>
                        </a:rPr>
                        <a:t>Axe 2 : Renforcement des capacités des institutions en charge de la coopération</a:t>
                      </a:r>
                      <a:endPar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r>
                        <a:rPr lang="fr-FR" sz="1400" kern="1200" dirty="0">
                          <a:solidFill>
                            <a:schemeClr val="tx1"/>
                          </a:solidFill>
                          <a:effectLst/>
                          <a:latin typeface="Helvetica" pitchFamily="2" charset="0"/>
                          <a:ea typeface="Calibri" panose="020F0502020204030204" pitchFamily="34" charset="0"/>
                          <a:cs typeface="Times New Roman" panose="02020603050405020304" pitchFamily="18" charset="0"/>
                        </a:rPr>
                        <a:t>Améliorer la coordination des interventions des acteurs dans la coopération au développement </a:t>
                      </a:r>
                      <a:endPar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3</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19</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165220711"/>
                  </a:ext>
                </a:extLst>
              </a:tr>
              <a:tr h="39600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400" kern="1200" dirty="0">
                          <a:solidFill>
                            <a:schemeClr val="tx1"/>
                          </a:solidFill>
                          <a:effectLst/>
                          <a:latin typeface="Helvetica" pitchFamily="2" charset="0"/>
                          <a:ea typeface="Calibri" panose="020F0502020204030204" pitchFamily="34" charset="0"/>
                          <a:cs typeface="Times New Roman" panose="02020603050405020304" pitchFamily="18" charset="0"/>
                        </a:rPr>
                        <a:t>Axe 3 : Promotion des partenariats ouverts</a:t>
                      </a:r>
                    </a:p>
                  </a:txBody>
                  <a:tcPr anchor="ctr"/>
                </a:tc>
                <a:tc>
                  <a:txBody>
                    <a:bodyPr/>
                    <a:lstStyle/>
                    <a:p>
                      <a:r>
                        <a:rPr lang="en-US" sz="1400" kern="1200" dirty="0" err="1">
                          <a:solidFill>
                            <a:schemeClr val="tx1"/>
                          </a:solidFill>
                          <a:effectLst/>
                          <a:latin typeface="Helvetica" pitchFamily="2" charset="0"/>
                          <a:ea typeface="Calibri" panose="020F0502020204030204" pitchFamily="34" charset="0"/>
                          <a:cs typeface="Times New Roman" panose="02020603050405020304" pitchFamily="18" charset="0"/>
                        </a:rPr>
                        <a:t>Promouvoir</a:t>
                      </a:r>
                      <a:r>
                        <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rPr>
                        <a:t> un </a:t>
                      </a:r>
                      <a:r>
                        <a:rPr lang="en-US" sz="1400" kern="1200" dirty="0" err="1">
                          <a:solidFill>
                            <a:schemeClr val="tx1"/>
                          </a:solidFill>
                          <a:effectLst/>
                          <a:latin typeface="Helvetica" pitchFamily="2" charset="0"/>
                          <a:ea typeface="Calibri" panose="020F0502020204030204" pitchFamily="34" charset="0"/>
                          <a:cs typeface="Times New Roman" panose="02020603050405020304" pitchFamily="18" charset="0"/>
                        </a:rPr>
                        <a:t>partenariat</a:t>
                      </a:r>
                      <a:r>
                        <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rPr>
                        <a:t> </a:t>
                      </a:r>
                      <a:r>
                        <a:rPr lang="en-US" sz="1400" kern="1200" dirty="0" err="1">
                          <a:solidFill>
                            <a:schemeClr val="tx1"/>
                          </a:solidFill>
                          <a:effectLst/>
                          <a:latin typeface="Helvetica" pitchFamily="2" charset="0"/>
                          <a:ea typeface="Calibri" panose="020F0502020204030204" pitchFamily="34" charset="0"/>
                          <a:cs typeface="Times New Roman" panose="02020603050405020304" pitchFamily="18" charset="0"/>
                        </a:rPr>
                        <a:t>ouvert</a:t>
                      </a:r>
                      <a:endPar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2</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9</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88907568"/>
                  </a:ext>
                </a:extLst>
              </a:tr>
              <a:tr h="57600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400" kern="1200" dirty="0">
                          <a:solidFill>
                            <a:schemeClr val="tx1"/>
                          </a:solidFill>
                          <a:effectLst/>
                          <a:latin typeface="Helvetica" pitchFamily="2" charset="0"/>
                          <a:ea typeface="Calibri" panose="020F0502020204030204" pitchFamily="34" charset="0"/>
                          <a:cs typeface="Times New Roman" panose="02020603050405020304" pitchFamily="18" charset="0"/>
                        </a:rPr>
                        <a:t>Axe 4 : Amélioration de la mobilisation et la gestion des ressources</a:t>
                      </a:r>
                    </a:p>
                  </a:txBody>
                  <a:tcPr anchor="ctr"/>
                </a:tc>
                <a:tc>
                  <a:txBody>
                    <a:bodyPr/>
                    <a:lstStyle/>
                    <a:p>
                      <a:r>
                        <a:rPr lang="fr-FR" sz="1400" kern="1200" dirty="0">
                          <a:solidFill>
                            <a:schemeClr val="tx1"/>
                          </a:solidFill>
                          <a:effectLst/>
                          <a:latin typeface="Helvetica" pitchFamily="2" charset="0"/>
                          <a:ea typeface="Calibri" panose="020F0502020204030204" pitchFamily="34" charset="0"/>
                          <a:cs typeface="Times New Roman" panose="02020603050405020304" pitchFamily="18" charset="0"/>
                        </a:rPr>
                        <a:t>Optimiser la mobilisation et la gestion des ressources </a:t>
                      </a:r>
                      <a:endParaRPr lang="en-US" sz="14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4</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0" kern="1200" dirty="0">
                          <a:solidFill>
                            <a:schemeClr val="tx1"/>
                          </a:solidFill>
                          <a:effectLst/>
                          <a:latin typeface="Helvetica" pitchFamily="2" charset="0"/>
                          <a:ea typeface="Calibri" panose="020F0502020204030204" pitchFamily="34" charset="0"/>
                          <a:cs typeface="Times New Roman" panose="02020603050405020304" pitchFamily="18" charset="0"/>
                        </a:rPr>
                        <a:t>20</a:t>
                      </a:r>
                      <a:endParaRPr lang="en-US" sz="2000" b="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90427365"/>
                  </a:ext>
                </a:extLst>
              </a:tr>
              <a:tr h="504000">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b="1" kern="1200" dirty="0">
                          <a:solidFill>
                            <a:schemeClr val="bg1"/>
                          </a:solidFill>
                          <a:effectLst/>
                          <a:latin typeface="Helvetica" pitchFamily="2" charset="0"/>
                          <a:ea typeface="Calibri" panose="020F0502020204030204" pitchFamily="34" charset="0"/>
                          <a:cs typeface="Times New Roman" panose="02020603050405020304" pitchFamily="18" charset="0"/>
                        </a:rPr>
                        <a:t>TOTAL</a:t>
                      </a:r>
                      <a:endParaRPr lang="en-US" sz="20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EE5242"/>
                    </a:solidFill>
                  </a:tcPr>
                </a:tc>
                <a:tc hMerge="1">
                  <a:txBody>
                    <a:bodyPr/>
                    <a:lstStyle/>
                    <a:p>
                      <a:pPr>
                        <a:lnSpc>
                          <a:spcPct val="107000"/>
                        </a:lnSpc>
                        <a:spcAft>
                          <a:spcPts val="0"/>
                        </a:spcAft>
                      </a:pPr>
                      <a:endParaRPr lang="en-US" sz="1400" dirty="0">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algn="ctr"/>
                      <a:r>
                        <a:rPr lang="fr-FR" sz="2000" b="1" kern="1200" dirty="0">
                          <a:solidFill>
                            <a:schemeClr val="bg1"/>
                          </a:solidFill>
                          <a:effectLst/>
                          <a:latin typeface="Helvetica" pitchFamily="2" charset="0"/>
                          <a:ea typeface="Calibri" panose="020F0502020204030204" pitchFamily="34" charset="0"/>
                          <a:cs typeface="Times New Roman" panose="02020603050405020304" pitchFamily="18" charset="0"/>
                        </a:rPr>
                        <a:t>13</a:t>
                      </a:r>
                      <a:endParaRPr lang="en-US" sz="20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EE5242"/>
                    </a:solidFill>
                  </a:tcPr>
                </a:tc>
                <a:tc>
                  <a:txBody>
                    <a:bodyPr/>
                    <a:lstStyle/>
                    <a:p>
                      <a:pPr algn="ctr"/>
                      <a:r>
                        <a:rPr lang="fr-FR" sz="2000" b="1" kern="1200" dirty="0">
                          <a:solidFill>
                            <a:schemeClr val="bg1"/>
                          </a:solidFill>
                          <a:effectLst/>
                          <a:latin typeface="Helvetica" pitchFamily="2" charset="0"/>
                          <a:ea typeface="Calibri" panose="020F0502020204030204" pitchFamily="34" charset="0"/>
                          <a:cs typeface="Times New Roman" panose="02020603050405020304" pitchFamily="18" charset="0"/>
                        </a:rPr>
                        <a:t>67</a:t>
                      </a:r>
                      <a:endParaRPr lang="en-US" sz="20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EE5242"/>
                    </a:solidFill>
                  </a:tcPr>
                </a:tc>
                <a:extLst>
                  <a:ext uri="{0D108BD9-81ED-4DB2-BD59-A6C34878D82A}">
                    <a16:rowId xmlns:a16="http://schemas.microsoft.com/office/drawing/2014/main" val="2248632725"/>
                  </a:ext>
                </a:extLst>
              </a:tr>
            </a:tbl>
          </a:graphicData>
        </a:graphic>
      </p:graphicFrame>
      <p:sp>
        <p:nvSpPr>
          <p:cNvPr id="4" name="ZoneTexte 3"/>
          <p:cNvSpPr txBox="1"/>
          <p:nvPr/>
        </p:nvSpPr>
        <p:spPr>
          <a:xfrm>
            <a:off x="546877" y="1999750"/>
            <a:ext cx="10959826" cy="584775"/>
          </a:xfrm>
          <a:prstGeom prst="rect">
            <a:avLst/>
          </a:prstGeom>
          <a:noFill/>
        </p:spPr>
        <p:txBody>
          <a:bodyPr wrap="square" rtlCol="0">
            <a:spAutoFit/>
          </a:bodyPr>
          <a:lstStyle/>
          <a:p>
            <a:pPr algn="just"/>
            <a:r>
              <a:rPr lang="fr-FR" sz="1600" dirty="0">
                <a:latin typeface="Helvetica" pitchFamily="2" charset="0"/>
              </a:rPr>
              <a:t>La mise en œuvre de la SNCD se fera à travers un plan opérationnel d’actions quinquennal aligné au PND et à ses stratégies sectorielles.</a:t>
            </a:r>
            <a:endParaRPr lang="en-US" sz="1600" dirty="0">
              <a:latin typeface="Helvetica" pitchFamily="2" charset="0"/>
            </a:endParaRPr>
          </a:p>
        </p:txBody>
      </p:sp>
    </p:spTree>
    <p:extLst>
      <p:ext uri="{BB962C8B-B14F-4D97-AF65-F5344CB8AC3E}">
        <p14:creationId xmlns:p14="http://schemas.microsoft.com/office/powerpoint/2010/main" val="37895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9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471927" y="1508015"/>
            <a:ext cx="10884876" cy="461024"/>
          </a:xfrm>
          <a:prstGeom prst="rect">
            <a:avLst/>
          </a:prstGeom>
          <a:noFill/>
        </p:spPr>
        <p:txBody>
          <a:bodyPr wrap="square" rtlCol="0">
            <a:spAutoFit/>
          </a:bodyPr>
          <a:lstStyle/>
          <a:p>
            <a:pPr>
              <a:lnSpc>
                <a:spcPct val="150000"/>
              </a:lnSpc>
            </a:pPr>
            <a:r>
              <a:rPr lang="fr-FR" b="1" dirty="0">
                <a:solidFill>
                  <a:schemeClr val="tx1">
                    <a:lumMod val="75000"/>
                    <a:lumOff val="25000"/>
                  </a:schemeClr>
                </a:solidFill>
                <a:latin typeface="Helvetica" pitchFamily="2" charset="0"/>
              </a:rPr>
              <a:t> </a:t>
            </a:r>
            <a:r>
              <a:rPr lang="fr-FR" b="1" dirty="0">
                <a:latin typeface="Helvetica" pitchFamily="2" charset="0"/>
              </a:rPr>
              <a:t>FINANCEMENT DU PLAN D’ACTION DE LA SNCD</a:t>
            </a:r>
          </a:p>
        </p:txBody>
      </p:sp>
      <p:graphicFrame>
        <p:nvGraphicFramePr>
          <p:cNvPr id="5" name="Tableau 4"/>
          <p:cNvGraphicFramePr>
            <a:graphicFrameLocks noGrp="1"/>
          </p:cNvGraphicFramePr>
          <p:nvPr>
            <p:extLst>
              <p:ext uri="{D42A27DB-BD31-4B8C-83A1-F6EECF244321}">
                <p14:modId xmlns:p14="http://schemas.microsoft.com/office/powerpoint/2010/main" val="684051397"/>
              </p:ext>
            </p:extLst>
          </p:nvPr>
        </p:nvGraphicFramePr>
        <p:xfrm>
          <a:off x="621827" y="2144643"/>
          <a:ext cx="10779946" cy="3682138"/>
        </p:xfrm>
        <a:graphic>
          <a:graphicData uri="http://schemas.openxmlformats.org/drawingml/2006/table">
            <a:tbl>
              <a:tblPr firstRow="1" bandRow="1">
                <a:tableStyleId>{5940675A-B579-460E-94D1-54222C63F5DA}</a:tableStyleId>
              </a:tblPr>
              <a:tblGrid>
                <a:gridCol w="7656262">
                  <a:extLst>
                    <a:ext uri="{9D8B030D-6E8A-4147-A177-3AD203B41FA5}">
                      <a16:colId xmlns:a16="http://schemas.microsoft.com/office/drawing/2014/main" val="680009546"/>
                    </a:ext>
                  </a:extLst>
                </a:gridCol>
                <a:gridCol w="3123684">
                  <a:extLst>
                    <a:ext uri="{9D8B030D-6E8A-4147-A177-3AD203B41FA5}">
                      <a16:colId xmlns:a16="http://schemas.microsoft.com/office/drawing/2014/main" val="2273923933"/>
                    </a:ext>
                  </a:extLst>
                </a:gridCol>
              </a:tblGrid>
              <a:tr h="58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bg1"/>
                          </a:solidFill>
                          <a:effectLst/>
                          <a:latin typeface="Helvetica" pitchFamily="2" charset="0"/>
                          <a:ea typeface="Calibri" panose="020F0502020204030204" pitchFamily="34" charset="0"/>
                          <a:cs typeface="Times New Roman" panose="02020603050405020304" pitchFamily="18" charset="0"/>
                        </a:rPr>
                        <a:t>AXES STRATEGIQUES</a:t>
                      </a:r>
                      <a:endParaRPr lang="en-US" sz="16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359D32"/>
                    </a:solidFill>
                  </a:tcPr>
                </a:tc>
                <a:tc>
                  <a:txBody>
                    <a:bodyPr/>
                    <a:lstStyle/>
                    <a:p>
                      <a:pPr algn="ctr"/>
                      <a:r>
                        <a:rPr lang="fr-FR" sz="1600" b="1" kern="1200" dirty="0">
                          <a:solidFill>
                            <a:schemeClr val="bg1"/>
                          </a:solidFill>
                          <a:effectLst/>
                          <a:latin typeface="Helvetica" pitchFamily="2" charset="0"/>
                          <a:ea typeface="Calibri" panose="020F0502020204030204" pitchFamily="34" charset="0"/>
                          <a:cs typeface="Times New Roman" panose="02020603050405020304" pitchFamily="18" charset="0"/>
                        </a:rPr>
                        <a:t>COÛT (USD)</a:t>
                      </a:r>
                      <a:endParaRPr lang="en-US" sz="16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359D32"/>
                    </a:solidFill>
                  </a:tcPr>
                </a:tc>
                <a:extLst>
                  <a:ext uri="{0D108BD9-81ED-4DB2-BD59-A6C34878D82A}">
                    <a16:rowId xmlns:a16="http://schemas.microsoft.com/office/drawing/2014/main" val="150815229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latin typeface="Helvetica" pitchFamily="2" charset="0"/>
                          <a:ea typeface="Calibri" panose="020F0502020204030204" pitchFamily="34" charset="0"/>
                          <a:cs typeface="Times New Roman" panose="02020603050405020304" pitchFamily="18" charset="0"/>
                        </a:rPr>
                        <a:t>Axe 1 : Renforcement du leadership national dans la coopération au développement</a:t>
                      </a:r>
                      <a:endParaRPr lang="en-US" sz="16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marL="0" algn="ctr" defTabSz="914400" rtl="0" eaLnBrk="1" latinLnBrk="0" hangingPunct="1"/>
                      <a:r>
                        <a:rPr lang="fr-FR" sz="2000" b="1" kern="1200" dirty="0">
                          <a:solidFill>
                            <a:schemeClr val="tx1"/>
                          </a:solidFill>
                          <a:effectLst/>
                          <a:latin typeface="Helvetica" pitchFamily="2" charset="0"/>
                          <a:ea typeface="Calibri" panose="020F0502020204030204" pitchFamily="34" charset="0"/>
                          <a:cs typeface="Times New Roman" panose="02020603050405020304" pitchFamily="18" charset="0"/>
                        </a:rPr>
                        <a:t>608 214</a:t>
                      </a:r>
                      <a:endParaRPr lang="en-US" sz="2000" b="1"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278183416"/>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latin typeface="Helvetica" pitchFamily="2" charset="0"/>
                          <a:ea typeface="Calibri" panose="020F0502020204030204" pitchFamily="34" charset="0"/>
                          <a:cs typeface="Times New Roman" panose="02020603050405020304" pitchFamily="18" charset="0"/>
                        </a:rPr>
                        <a:t>Axe 2 : Renforcement des capacités des institutions en charge de la coopération</a:t>
                      </a:r>
                      <a:endParaRPr lang="en-US" sz="1600"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tc>
                  <a:txBody>
                    <a:bodyPr/>
                    <a:lstStyle/>
                    <a:p>
                      <a:pPr marL="0" algn="ctr" defTabSz="914400" rtl="0" eaLnBrk="1" latinLnBrk="0" hangingPunct="1"/>
                      <a:r>
                        <a:rPr lang="fr-FR" sz="2000" b="1" kern="1200" dirty="0">
                          <a:solidFill>
                            <a:schemeClr val="tx1"/>
                          </a:solidFill>
                          <a:effectLst/>
                          <a:latin typeface="Helvetica" pitchFamily="2" charset="0"/>
                          <a:ea typeface="Calibri" panose="020F0502020204030204" pitchFamily="34" charset="0"/>
                          <a:cs typeface="Times New Roman" panose="02020603050405020304" pitchFamily="18" charset="0"/>
                        </a:rPr>
                        <a:t>1 604 285</a:t>
                      </a:r>
                      <a:endParaRPr lang="en-US" sz="2000" b="1"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16522071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latin typeface="Helvetica" pitchFamily="2" charset="0"/>
                          <a:ea typeface="Calibri" panose="020F0502020204030204" pitchFamily="34" charset="0"/>
                          <a:cs typeface="Times New Roman" panose="02020603050405020304" pitchFamily="18" charset="0"/>
                        </a:rPr>
                        <a:t>Axe 3 : Promotion des partenariats ouverts</a:t>
                      </a:r>
                    </a:p>
                  </a:txBody>
                  <a:tcPr anchor="ctr"/>
                </a:tc>
                <a:tc>
                  <a:txBody>
                    <a:bodyPr/>
                    <a:lstStyle/>
                    <a:p>
                      <a:pPr marL="0" algn="ctr" defTabSz="914400" rtl="0" eaLnBrk="1" latinLnBrk="0" hangingPunct="1"/>
                      <a:r>
                        <a:rPr lang="fr-FR" sz="2000" b="1" kern="1200" dirty="0">
                          <a:solidFill>
                            <a:schemeClr val="tx1"/>
                          </a:solidFill>
                          <a:effectLst/>
                          <a:latin typeface="Helvetica" pitchFamily="2" charset="0"/>
                          <a:ea typeface="Calibri" panose="020F0502020204030204" pitchFamily="34" charset="0"/>
                          <a:cs typeface="Times New Roman" panose="02020603050405020304" pitchFamily="18" charset="0"/>
                        </a:rPr>
                        <a:t>570 000</a:t>
                      </a:r>
                      <a:endParaRPr lang="en-US" sz="2000" b="1"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8890756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latin typeface="Helvetica" pitchFamily="2" charset="0"/>
                          <a:ea typeface="Calibri" panose="020F0502020204030204" pitchFamily="34" charset="0"/>
                          <a:cs typeface="Times New Roman" panose="02020603050405020304" pitchFamily="18" charset="0"/>
                        </a:rPr>
                        <a:t>Axe 4 : Amélioration de la mobilisation et la gestion des ressources</a:t>
                      </a:r>
                    </a:p>
                  </a:txBody>
                  <a:tcPr anchor="ctr"/>
                </a:tc>
                <a:tc>
                  <a:txBody>
                    <a:bodyPr/>
                    <a:lstStyle/>
                    <a:p>
                      <a:pPr marL="0" algn="ctr" defTabSz="914400" rtl="0" eaLnBrk="1" latinLnBrk="0" hangingPunct="1"/>
                      <a:r>
                        <a:rPr lang="fr-FR" sz="2000" b="1" kern="1200" dirty="0">
                          <a:solidFill>
                            <a:schemeClr val="tx1"/>
                          </a:solidFill>
                          <a:effectLst/>
                          <a:latin typeface="Helvetica" pitchFamily="2" charset="0"/>
                          <a:ea typeface="Calibri" panose="020F0502020204030204" pitchFamily="34" charset="0"/>
                          <a:cs typeface="Times New Roman" panose="02020603050405020304" pitchFamily="18" charset="0"/>
                        </a:rPr>
                        <a:t>2 060 000</a:t>
                      </a:r>
                      <a:endParaRPr lang="en-US" sz="2000" b="1" kern="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90427365"/>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bg1"/>
                          </a:solidFill>
                          <a:effectLst/>
                          <a:latin typeface="Helvetica" pitchFamily="2" charset="0"/>
                          <a:ea typeface="Calibri" panose="020F0502020204030204" pitchFamily="34" charset="0"/>
                          <a:cs typeface="Times New Roman" panose="02020603050405020304" pitchFamily="18" charset="0"/>
                        </a:rPr>
                        <a:t>TOTAL</a:t>
                      </a:r>
                      <a:endParaRPr lang="en-US" sz="20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EE5242"/>
                    </a:solidFill>
                  </a:tcPr>
                </a:tc>
                <a:tc>
                  <a:txBody>
                    <a:bodyPr/>
                    <a:lstStyle/>
                    <a:p>
                      <a:pPr marL="0" algn="ctr" defTabSz="914400" rtl="0" eaLnBrk="1" latinLnBrk="0" hangingPunct="1"/>
                      <a:r>
                        <a:rPr lang="fr-FR" sz="2000" b="1" kern="1200" dirty="0">
                          <a:solidFill>
                            <a:schemeClr val="bg1"/>
                          </a:solidFill>
                          <a:effectLst/>
                          <a:latin typeface="Helvetica" pitchFamily="2" charset="0"/>
                          <a:ea typeface="Calibri" panose="020F0502020204030204" pitchFamily="34" charset="0"/>
                          <a:cs typeface="Times New Roman" panose="02020603050405020304" pitchFamily="18" charset="0"/>
                        </a:rPr>
                        <a:t>4 842 499</a:t>
                      </a:r>
                      <a:endParaRPr lang="en-US" sz="2000" b="1" kern="12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anchor="ctr">
                    <a:solidFill>
                      <a:srgbClr val="EE5242"/>
                    </a:solidFill>
                  </a:tcPr>
                </a:tc>
                <a:extLst>
                  <a:ext uri="{0D108BD9-81ED-4DB2-BD59-A6C34878D82A}">
                    <a16:rowId xmlns:a16="http://schemas.microsoft.com/office/drawing/2014/main" val="2248632725"/>
                  </a:ext>
                </a:extLst>
              </a:tr>
            </a:tbl>
          </a:graphicData>
        </a:graphic>
      </p:graphicFrame>
    </p:spTree>
    <p:extLst>
      <p:ext uri="{BB962C8B-B14F-4D97-AF65-F5344CB8AC3E}">
        <p14:creationId xmlns:p14="http://schemas.microsoft.com/office/powerpoint/2010/main" val="38727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778958" y="1642926"/>
            <a:ext cx="10884876" cy="369332"/>
          </a:xfrm>
          <a:prstGeom prst="rect">
            <a:avLst/>
          </a:prstGeom>
          <a:noFill/>
        </p:spPr>
        <p:txBody>
          <a:bodyPr wrap="square" rtlCol="0">
            <a:spAutoFit/>
          </a:bodyPr>
          <a:lstStyle/>
          <a:p>
            <a:pPr marL="0" lvl="8" algn="just"/>
            <a:r>
              <a:rPr lang="fr-FR" b="1" dirty="0">
                <a:latin typeface="Helvetica" pitchFamily="2" charset="0"/>
              </a:rPr>
              <a:t>PLAN DE MOBILISATION DES RESSOURCES</a:t>
            </a:r>
          </a:p>
        </p:txBody>
      </p:sp>
      <p:sp>
        <p:nvSpPr>
          <p:cNvPr id="4" name="ZoneTexte 3"/>
          <p:cNvSpPr txBox="1"/>
          <p:nvPr/>
        </p:nvSpPr>
        <p:spPr>
          <a:xfrm>
            <a:off x="839448" y="2117188"/>
            <a:ext cx="10533401" cy="584775"/>
          </a:xfrm>
          <a:prstGeom prst="rect">
            <a:avLst/>
          </a:prstGeom>
          <a:noFill/>
        </p:spPr>
        <p:txBody>
          <a:bodyPr wrap="square" rtlCol="0">
            <a:spAutoFit/>
          </a:bodyPr>
          <a:lstStyle/>
          <a:p>
            <a:pPr algn="just"/>
            <a:r>
              <a:rPr lang="fr-FR" sz="1600" dirty="0">
                <a:latin typeface="Helvetica" pitchFamily="2" charset="0"/>
              </a:rPr>
              <a:t>La disponibilité de ressources suffisantes correspondant aux besoins et à la planification des actions est une condition essentielle de la réussite de la stratégie</a:t>
            </a:r>
          </a:p>
        </p:txBody>
      </p:sp>
      <p:sp>
        <p:nvSpPr>
          <p:cNvPr id="8" name="ZoneTexte 7"/>
          <p:cNvSpPr txBox="1"/>
          <p:nvPr/>
        </p:nvSpPr>
        <p:spPr>
          <a:xfrm>
            <a:off x="778958" y="2908277"/>
            <a:ext cx="10593892" cy="338554"/>
          </a:xfrm>
          <a:prstGeom prst="rect">
            <a:avLst/>
          </a:prstGeom>
          <a:noFill/>
        </p:spPr>
        <p:txBody>
          <a:bodyPr wrap="square" rtlCol="0">
            <a:spAutoFit/>
          </a:bodyPr>
          <a:lstStyle/>
          <a:p>
            <a:pPr algn="just"/>
            <a:r>
              <a:rPr lang="fr-FR" sz="1600" dirty="0">
                <a:latin typeface="Helvetica" pitchFamily="2" charset="0"/>
              </a:rPr>
              <a:t>Pour cela, est prévu les mesures suivantes:</a:t>
            </a:r>
          </a:p>
        </p:txBody>
      </p:sp>
      <p:sp>
        <p:nvSpPr>
          <p:cNvPr id="12" name="ZoneTexte 11"/>
          <p:cNvSpPr txBox="1"/>
          <p:nvPr/>
        </p:nvSpPr>
        <p:spPr>
          <a:xfrm>
            <a:off x="778958" y="3420934"/>
            <a:ext cx="10593892" cy="338554"/>
          </a:xfrm>
          <a:prstGeom prst="rect">
            <a:avLst/>
          </a:prstGeom>
          <a:noFill/>
        </p:spPr>
        <p:txBody>
          <a:bodyPr wrap="square" rtlCol="0">
            <a:spAutoFit/>
          </a:bodyPr>
          <a:lstStyle/>
          <a:p>
            <a:pPr marL="982663" indent="-355600" algn="just">
              <a:buFont typeface="Wingdings" panose="05000000000000000000" pitchFamily="2" charset="2"/>
              <a:buChar char="ü"/>
            </a:pPr>
            <a:r>
              <a:rPr lang="fr-FR" sz="1600" dirty="0">
                <a:latin typeface="Helvetica" pitchFamily="2" charset="0"/>
              </a:rPr>
              <a:t>Diversification des partenaires ; </a:t>
            </a:r>
          </a:p>
        </p:txBody>
      </p:sp>
      <p:sp>
        <p:nvSpPr>
          <p:cNvPr id="13" name="ZoneTexte 12"/>
          <p:cNvSpPr txBox="1"/>
          <p:nvPr/>
        </p:nvSpPr>
        <p:spPr>
          <a:xfrm>
            <a:off x="778958" y="3826923"/>
            <a:ext cx="10593892" cy="338554"/>
          </a:xfrm>
          <a:prstGeom prst="rect">
            <a:avLst/>
          </a:prstGeom>
          <a:noFill/>
        </p:spPr>
        <p:txBody>
          <a:bodyPr wrap="square" rtlCol="0">
            <a:spAutoFit/>
          </a:bodyPr>
          <a:lstStyle/>
          <a:p>
            <a:pPr marL="982663" indent="-355600" algn="just">
              <a:buFont typeface="Wingdings" panose="05000000000000000000" pitchFamily="2" charset="2"/>
              <a:buChar char="ü"/>
            </a:pPr>
            <a:r>
              <a:rPr lang="fr-FR" sz="1600" dirty="0">
                <a:latin typeface="Helvetica" pitchFamily="2" charset="0"/>
              </a:rPr>
              <a:t>Mobilisation accrue des ressources internes;</a:t>
            </a:r>
          </a:p>
        </p:txBody>
      </p:sp>
      <p:sp>
        <p:nvSpPr>
          <p:cNvPr id="14" name="ZoneTexte 13"/>
          <p:cNvSpPr txBox="1"/>
          <p:nvPr/>
        </p:nvSpPr>
        <p:spPr>
          <a:xfrm>
            <a:off x="778958" y="4194607"/>
            <a:ext cx="10593892" cy="338554"/>
          </a:xfrm>
          <a:prstGeom prst="rect">
            <a:avLst/>
          </a:prstGeom>
          <a:noFill/>
        </p:spPr>
        <p:txBody>
          <a:bodyPr wrap="square" rtlCol="0">
            <a:spAutoFit/>
          </a:bodyPr>
          <a:lstStyle/>
          <a:p>
            <a:pPr marL="982663" indent="-355600" algn="just">
              <a:buFont typeface="Wingdings" panose="05000000000000000000" pitchFamily="2" charset="2"/>
              <a:buChar char="ü"/>
            </a:pPr>
            <a:r>
              <a:rPr lang="fr-FR" sz="1600" dirty="0">
                <a:latin typeface="Helvetica" pitchFamily="2" charset="0"/>
              </a:rPr>
              <a:t>Renforcement de la coopération régionale ; </a:t>
            </a:r>
          </a:p>
        </p:txBody>
      </p:sp>
      <p:sp>
        <p:nvSpPr>
          <p:cNvPr id="9" name="ZoneTexte 8"/>
          <p:cNvSpPr txBox="1"/>
          <p:nvPr/>
        </p:nvSpPr>
        <p:spPr>
          <a:xfrm>
            <a:off x="778957" y="4596146"/>
            <a:ext cx="10593892" cy="338554"/>
          </a:xfrm>
          <a:prstGeom prst="rect">
            <a:avLst/>
          </a:prstGeom>
          <a:noFill/>
        </p:spPr>
        <p:txBody>
          <a:bodyPr wrap="square" rtlCol="0">
            <a:spAutoFit/>
          </a:bodyPr>
          <a:lstStyle/>
          <a:p>
            <a:pPr marL="982663" indent="-355600" algn="just">
              <a:buFont typeface="Wingdings" panose="05000000000000000000" pitchFamily="2" charset="2"/>
              <a:buChar char="ü"/>
            </a:pPr>
            <a:r>
              <a:rPr lang="fr-FR" sz="1600" dirty="0">
                <a:latin typeface="Helvetica" pitchFamily="2" charset="0"/>
              </a:rPr>
              <a:t>Renforcement de la coopération sud-sud ; </a:t>
            </a:r>
          </a:p>
        </p:txBody>
      </p:sp>
      <p:sp>
        <p:nvSpPr>
          <p:cNvPr id="10" name="ZoneTexte 9"/>
          <p:cNvSpPr txBox="1"/>
          <p:nvPr/>
        </p:nvSpPr>
        <p:spPr>
          <a:xfrm>
            <a:off x="778957" y="4963830"/>
            <a:ext cx="10593892" cy="338554"/>
          </a:xfrm>
          <a:prstGeom prst="rect">
            <a:avLst/>
          </a:prstGeom>
          <a:noFill/>
        </p:spPr>
        <p:txBody>
          <a:bodyPr wrap="square" rtlCol="0">
            <a:spAutoFit/>
          </a:bodyPr>
          <a:lstStyle/>
          <a:p>
            <a:pPr marL="982663" indent="-355600" algn="just">
              <a:buFont typeface="Wingdings" panose="05000000000000000000" pitchFamily="2" charset="2"/>
              <a:buChar char="ü"/>
            </a:pPr>
            <a:r>
              <a:rPr lang="fr-FR" sz="1600" dirty="0">
                <a:latin typeface="Helvetica" pitchFamily="2" charset="0"/>
              </a:rPr>
              <a:t>Accroissement des investissements dans les zones transfrontalières.</a:t>
            </a:r>
          </a:p>
        </p:txBody>
      </p:sp>
    </p:spTree>
    <p:extLst>
      <p:ext uri="{BB962C8B-B14F-4D97-AF65-F5344CB8AC3E}">
        <p14:creationId xmlns:p14="http://schemas.microsoft.com/office/powerpoint/2010/main" val="2973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2" grpId="0"/>
      <p:bldP spid="13" grpId="0"/>
      <p:bldP spid="14"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26122" y="1646222"/>
            <a:ext cx="3507614" cy="452161"/>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1539244" y="2170530"/>
            <a:ext cx="6637778" cy="707886"/>
          </a:xfrm>
          <a:prstGeom prst="rect">
            <a:avLst/>
          </a:prstGeom>
          <a:noFill/>
        </p:spPr>
        <p:txBody>
          <a:bodyPr wrap="square" rtlCol="0">
            <a:spAutoFit/>
          </a:bodyPr>
          <a:lstStyle/>
          <a:p>
            <a:pPr algn="just"/>
            <a:r>
              <a:rPr lang="fr-FR" sz="2000" dirty="0">
                <a:latin typeface="Helvetica" pitchFamily="2" charset="0"/>
              </a:rPr>
              <a:t>Le Gouvernement du Burundi est engagé à promouvoir une coopération au développement efficace</a:t>
            </a:r>
          </a:p>
        </p:txBody>
      </p:sp>
      <p:sp>
        <p:nvSpPr>
          <p:cNvPr id="3" name="ZoneTexte 2"/>
          <p:cNvSpPr txBox="1"/>
          <p:nvPr/>
        </p:nvSpPr>
        <p:spPr>
          <a:xfrm>
            <a:off x="3141276" y="1652504"/>
            <a:ext cx="3057998" cy="461665"/>
          </a:xfrm>
          <a:prstGeom prst="rect">
            <a:avLst/>
          </a:prstGeom>
          <a:noFill/>
        </p:spPr>
        <p:txBody>
          <a:bodyPr wrap="square" rtlCol="0">
            <a:spAutoFit/>
          </a:bodyPr>
          <a:lstStyle/>
          <a:p>
            <a:r>
              <a:rPr lang="en" sz="2400" b="1" dirty="0">
                <a:solidFill>
                  <a:schemeClr val="bg1"/>
                </a:solidFill>
                <a:latin typeface="Calibri "/>
              </a:rPr>
              <a:t>VII. </a:t>
            </a:r>
            <a:r>
              <a:rPr lang="fr-FR" sz="2400" b="1" dirty="0">
                <a:solidFill>
                  <a:schemeClr val="bg1"/>
                </a:solidFill>
                <a:latin typeface="Calibri "/>
              </a:rPr>
              <a:t>CONCLUSION</a:t>
            </a:r>
            <a:endParaRPr lang="en-US" sz="2400" b="1" dirty="0">
              <a:solidFill>
                <a:schemeClr val="bg1"/>
              </a:solidFill>
              <a:latin typeface="Calibri "/>
            </a:endParaRPr>
          </a:p>
        </p:txBody>
      </p:sp>
      <p:sp>
        <p:nvSpPr>
          <p:cNvPr id="11" name="Rectangle 10"/>
          <p:cNvSpPr/>
          <p:nvPr/>
        </p:nvSpPr>
        <p:spPr>
          <a:xfrm>
            <a:off x="4734838" y="2995495"/>
            <a:ext cx="6068523" cy="62653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648972" y="2995495"/>
            <a:ext cx="3511751" cy="6265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858284" y="3108707"/>
            <a:ext cx="8945077" cy="400110"/>
          </a:xfrm>
          <a:prstGeom prst="rect">
            <a:avLst/>
          </a:prstGeom>
          <a:noFill/>
        </p:spPr>
        <p:txBody>
          <a:bodyPr wrap="none" rtlCol="0">
            <a:spAutoFit/>
          </a:bodyPr>
          <a:lstStyle/>
          <a:p>
            <a:pPr algn="just"/>
            <a:r>
              <a:rPr lang="fr-FR" sz="2000" b="1" dirty="0">
                <a:solidFill>
                  <a:schemeClr val="bg1"/>
                </a:solidFill>
                <a:latin typeface="Helvetica" pitchFamily="2" charset="0"/>
              </a:rPr>
              <a:t>La réussite de cette SNCD nécessite Quatre (04) conditions suivantes : </a:t>
            </a:r>
          </a:p>
        </p:txBody>
      </p:sp>
      <p:sp>
        <p:nvSpPr>
          <p:cNvPr id="21" name="ZoneTexte 20"/>
          <p:cNvSpPr txBox="1"/>
          <p:nvPr/>
        </p:nvSpPr>
        <p:spPr>
          <a:xfrm>
            <a:off x="2391270" y="3808994"/>
            <a:ext cx="8412091" cy="584775"/>
          </a:xfrm>
          <a:prstGeom prst="rect">
            <a:avLst/>
          </a:prstGeom>
          <a:noFill/>
        </p:spPr>
        <p:txBody>
          <a:bodyPr wrap="square" rtlCol="0">
            <a:spAutoFit/>
          </a:bodyPr>
          <a:lstStyle/>
          <a:p>
            <a:pPr lvl="0" algn="just"/>
            <a:r>
              <a:rPr lang="fr-FR" sz="1600" dirty="0">
                <a:latin typeface="Helvetica" pitchFamily="2" charset="0"/>
              </a:rPr>
              <a:t>La volonté et le leadership du Gouvernement dans la conception et la mise en œuvre des réformes institutionnelles </a:t>
            </a:r>
          </a:p>
        </p:txBody>
      </p:sp>
      <p:sp>
        <p:nvSpPr>
          <p:cNvPr id="22" name="Pentagone 21"/>
          <p:cNvSpPr/>
          <p:nvPr/>
        </p:nvSpPr>
        <p:spPr>
          <a:xfrm>
            <a:off x="1654848" y="3952059"/>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725839" y="3889577"/>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1</a:t>
            </a:r>
          </a:p>
        </p:txBody>
      </p:sp>
      <p:sp>
        <p:nvSpPr>
          <p:cNvPr id="24" name="Pentagone 23"/>
          <p:cNvSpPr/>
          <p:nvPr/>
        </p:nvSpPr>
        <p:spPr>
          <a:xfrm>
            <a:off x="1654848" y="4403764"/>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725839" y="4341282"/>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2</a:t>
            </a:r>
          </a:p>
        </p:txBody>
      </p:sp>
      <p:sp>
        <p:nvSpPr>
          <p:cNvPr id="26" name="Pentagone 25"/>
          <p:cNvSpPr/>
          <p:nvPr/>
        </p:nvSpPr>
        <p:spPr>
          <a:xfrm>
            <a:off x="1654848" y="4866203"/>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725839" y="4803721"/>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3</a:t>
            </a:r>
          </a:p>
        </p:txBody>
      </p:sp>
      <p:sp>
        <p:nvSpPr>
          <p:cNvPr id="28" name="Pentagone 27"/>
          <p:cNvSpPr/>
          <p:nvPr/>
        </p:nvSpPr>
        <p:spPr>
          <a:xfrm>
            <a:off x="1648972" y="5318564"/>
            <a:ext cx="628230" cy="334995"/>
          </a:xfrm>
          <a:prstGeom prst="homePlat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719963" y="5256082"/>
            <a:ext cx="359394" cy="461665"/>
          </a:xfrm>
          <a:prstGeom prst="rect">
            <a:avLst/>
          </a:prstGeom>
          <a:noFill/>
        </p:spPr>
        <p:txBody>
          <a:bodyPr wrap="none" rtlCol="0">
            <a:spAutoFit/>
          </a:bodyPr>
          <a:lstStyle/>
          <a:p>
            <a:pPr algn="ctr"/>
            <a:r>
              <a:rPr lang="fr-FR" sz="2400" b="1" dirty="0">
                <a:solidFill>
                  <a:schemeClr val="bg1"/>
                </a:solidFill>
                <a:latin typeface="Ubuntu" panose="020B0504030602030204" pitchFamily="34" charset="0"/>
              </a:rPr>
              <a:t>4</a:t>
            </a:r>
          </a:p>
        </p:txBody>
      </p:sp>
      <p:sp>
        <p:nvSpPr>
          <p:cNvPr id="30" name="ZoneTexte 29"/>
          <p:cNvSpPr txBox="1"/>
          <p:nvPr/>
        </p:nvSpPr>
        <p:spPr>
          <a:xfrm>
            <a:off x="2394685" y="4393769"/>
            <a:ext cx="8412091" cy="338554"/>
          </a:xfrm>
          <a:prstGeom prst="rect">
            <a:avLst/>
          </a:prstGeom>
          <a:noFill/>
        </p:spPr>
        <p:txBody>
          <a:bodyPr wrap="square" rtlCol="0">
            <a:spAutoFit/>
          </a:bodyPr>
          <a:lstStyle/>
          <a:p>
            <a:pPr lvl="0" algn="just"/>
            <a:r>
              <a:rPr lang="fr-FR" sz="1600" dirty="0">
                <a:latin typeface="Helvetica" pitchFamily="2" charset="0"/>
              </a:rPr>
              <a:t>La</a:t>
            </a:r>
            <a:r>
              <a:rPr lang="fr-FR" sz="1600" dirty="0">
                <a:solidFill>
                  <a:schemeClr val="tx1">
                    <a:lumMod val="75000"/>
                    <a:lumOff val="25000"/>
                  </a:schemeClr>
                </a:solidFill>
                <a:latin typeface="Helvetica" pitchFamily="2" charset="0"/>
              </a:rPr>
              <a:t> </a:t>
            </a:r>
            <a:r>
              <a:rPr lang="fr-FR" sz="1600" dirty="0">
                <a:latin typeface="Helvetica" pitchFamily="2" charset="0"/>
              </a:rPr>
              <a:t>mobilisation des financements requis</a:t>
            </a:r>
          </a:p>
        </p:txBody>
      </p:sp>
      <p:sp>
        <p:nvSpPr>
          <p:cNvPr id="32" name="ZoneTexte 31"/>
          <p:cNvSpPr txBox="1"/>
          <p:nvPr/>
        </p:nvSpPr>
        <p:spPr>
          <a:xfrm>
            <a:off x="2391270" y="4741312"/>
            <a:ext cx="8412091" cy="584775"/>
          </a:xfrm>
          <a:prstGeom prst="rect">
            <a:avLst/>
          </a:prstGeom>
          <a:noFill/>
        </p:spPr>
        <p:txBody>
          <a:bodyPr wrap="square" rtlCol="0">
            <a:spAutoFit/>
          </a:bodyPr>
          <a:lstStyle/>
          <a:p>
            <a:pPr lvl="0" algn="just"/>
            <a:r>
              <a:rPr lang="fr-FR" sz="1600" dirty="0">
                <a:latin typeface="Helvetica" pitchFamily="2" charset="0"/>
              </a:rPr>
              <a:t>Les compétences managériales et techniques ou le renforcement des compétences existantes</a:t>
            </a:r>
          </a:p>
        </p:txBody>
      </p:sp>
      <p:sp>
        <p:nvSpPr>
          <p:cNvPr id="33" name="ZoneTexte 32"/>
          <p:cNvSpPr txBox="1"/>
          <p:nvPr/>
        </p:nvSpPr>
        <p:spPr>
          <a:xfrm>
            <a:off x="2391270" y="5355909"/>
            <a:ext cx="8412091" cy="338554"/>
          </a:xfrm>
          <a:prstGeom prst="rect">
            <a:avLst/>
          </a:prstGeom>
          <a:noFill/>
        </p:spPr>
        <p:txBody>
          <a:bodyPr wrap="square" rtlCol="0">
            <a:spAutoFit/>
          </a:bodyPr>
          <a:lstStyle/>
          <a:p>
            <a:pPr lvl="0" algn="just"/>
            <a:r>
              <a:rPr lang="fr-FR" sz="1600" dirty="0">
                <a:latin typeface="Helvetica" pitchFamily="2" charset="0"/>
              </a:rPr>
              <a:t>L’adhésion / engagement des acteurs.</a:t>
            </a:r>
          </a:p>
        </p:txBody>
      </p:sp>
    </p:spTree>
    <p:extLst>
      <p:ext uri="{BB962C8B-B14F-4D97-AF65-F5344CB8AC3E}">
        <p14:creationId xmlns:p14="http://schemas.microsoft.com/office/powerpoint/2010/main" val="16878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2308"/>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3"/>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3"/>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par>
                                <p:cTn id="34" presetID="41" presetClass="entr" presetSubtype="0" fill="hold" grpId="0" nodeType="withEffect">
                                  <p:stCondLst>
                                    <p:cond delay="0"/>
                                  </p:stCondLst>
                                  <p:iterate type="lt">
                                    <p:tmPct val="5085"/>
                                  </p:iterate>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7"/>
                                        </p:tgtEl>
                                        <p:attrNameLst>
                                          <p:attrName>ppt_y</p:attrName>
                                        </p:attrNameLst>
                                      </p:cBhvr>
                                      <p:tavLst>
                                        <p:tav tm="0">
                                          <p:val>
                                            <p:strVal val="#ppt_y"/>
                                          </p:val>
                                        </p:tav>
                                        <p:tav tm="100000">
                                          <p:val>
                                            <p:strVal val="#ppt_y"/>
                                          </p:val>
                                        </p:tav>
                                      </p:tavLst>
                                    </p:anim>
                                    <p:anim calcmode="lin" valueType="num">
                                      <p:cBhvr>
                                        <p:cTn id="3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strVal val="#ppt_w+.3"/>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Effect transition="in" filter="fade">
                                      <p:cBhvr>
                                        <p:cTn id="47" dur="1000"/>
                                        <p:tgtEl>
                                          <p:spTgt spid="22"/>
                                        </p:tgtEl>
                                      </p:cBhvr>
                                    </p:animEffect>
                                  </p:childTnLst>
                                </p:cTn>
                              </p:par>
                              <p:par>
                                <p:cTn id="48" presetID="17"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strVal val="#ppt_h"/>
                                          </p:val>
                                        </p:tav>
                                        <p:tav tm="100000">
                                          <p:val>
                                            <p:strVal val="#ppt_h"/>
                                          </p:val>
                                        </p:tav>
                                      </p:tavLst>
                                    </p:anim>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 calcmode="lin" valueType="num">
                                      <p:cBhvr>
                                        <p:cTn id="54" dur="1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5" dur="100" fill="hold"/>
                                        <p:tgtEl>
                                          <p:spTgt spid="21"/>
                                        </p:tgtEl>
                                        <p:attrNameLst>
                                          <p:attrName>ppt_y</p:attrName>
                                        </p:attrNameLst>
                                      </p:cBhvr>
                                      <p:tavLst>
                                        <p:tav tm="0">
                                          <p:val>
                                            <p:strVal val="#ppt_y"/>
                                          </p:val>
                                        </p:tav>
                                        <p:tav tm="100000">
                                          <p:val>
                                            <p:strVal val="#ppt_y"/>
                                          </p:val>
                                        </p:tav>
                                      </p:tavLst>
                                    </p:anim>
                                    <p:anim calcmode="lin" valueType="num">
                                      <p:cBhvr>
                                        <p:cTn id="56" dur="1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7" dur="1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 tmFilter="0,0; .5, 1; 1, 1"/>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strVal val="#ppt_w+.3"/>
                                          </p:val>
                                        </p:tav>
                                        <p:tav tm="100000">
                                          <p:val>
                                            <p:strVal val="#ppt_w"/>
                                          </p:val>
                                        </p:tav>
                                      </p:tavLst>
                                    </p:anim>
                                    <p:anim calcmode="lin" valueType="num">
                                      <p:cBhvr>
                                        <p:cTn id="64" dur="1000" fill="hold"/>
                                        <p:tgtEl>
                                          <p:spTgt spid="24"/>
                                        </p:tgtEl>
                                        <p:attrNameLst>
                                          <p:attrName>ppt_h</p:attrName>
                                        </p:attrNameLst>
                                      </p:cBhvr>
                                      <p:tavLst>
                                        <p:tav tm="0">
                                          <p:val>
                                            <p:strVal val="#ppt_h"/>
                                          </p:val>
                                        </p:tav>
                                        <p:tav tm="100000">
                                          <p:val>
                                            <p:strVal val="#ppt_h"/>
                                          </p:val>
                                        </p:tav>
                                      </p:tavLst>
                                    </p:anim>
                                    <p:animEffect transition="in" filter="fade">
                                      <p:cBhvr>
                                        <p:cTn id="65" dur="1000"/>
                                        <p:tgtEl>
                                          <p:spTgt spid="24"/>
                                        </p:tgtEl>
                                      </p:cBhvr>
                                    </p:animEffect>
                                  </p:childTnLst>
                                </p:cTn>
                              </p:par>
                              <p:par>
                                <p:cTn id="66" presetID="17"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strVal val="#ppt_h"/>
                                          </p:val>
                                        </p:tav>
                                        <p:tav tm="100000">
                                          <p:val>
                                            <p:strVal val="#ppt_h"/>
                                          </p:val>
                                        </p:tav>
                                      </p:tavLst>
                                    </p:anim>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30"/>
                                        </p:tgtEl>
                                        <p:attrNameLst>
                                          <p:attrName>style.visibility</p:attrName>
                                        </p:attrNameLst>
                                      </p:cBhvr>
                                      <p:to>
                                        <p:strVal val="visible"/>
                                      </p:to>
                                    </p:set>
                                    <p:anim calcmode="lin" valueType="num">
                                      <p:cBhvr>
                                        <p:cTn id="72" dur="1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3" dur="100" fill="hold"/>
                                        <p:tgtEl>
                                          <p:spTgt spid="30"/>
                                        </p:tgtEl>
                                        <p:attrNameLst>
                                          <p:attrName>ppt_y</p:attrName>
                                        </p:attrNameLst>
                                      </p:cBhvr>
                                      <p:tavLst>
                                        <p:tav tm="0">
                                          <p:val>
                                            <p:strVal val="#ppt_y"/>
                                          </p:val>
                                        </p:tav>
                                        <p:tav tm="100000">
                                          <p:val>
                                            <p:strVal val="#ppt_y"/>
                                          </p:val>
                                        </p:tav>
                                      </p:tavLst>
                                    </p:anim>
                                    <p:anim calcmode="lin" valueType="num">
                                      <p:cBhvr>
                                        <p:cTn id="74" dur="1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75" dur="1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76" dur="100" tmFilter="0,0; .5, 1; 1, 1"/>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50" presetClass="entr" presetSubtype="0" decel="10000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strVal val="#ppt_w+.3"/>
                                          </p:val>
                                        </p:tav>
                                        <p:tav tm="100000">
                                          <p:val>
                                            <p:strVal val="#ppt_w"/>
                                          </p:val>
                                        </p:tav>
                                      </p:tavLst>
                                    </p:anim>
                                    <p:anim calcmode="lin" valueType="num">
                                      <p:cBhvr>
                                        <p:cTn id="82" dur="1000" fill="hold"/>
                                        <p:tgtEl>
                                          <p:spTgt spid="26"/>
                                        </p:tgtEl>
                                        <p:attrNameLst>
                                          <p:attrName>ppt_h</p:attrName>
                                        </p:attrNameLst>
                                      </p:cBhvr>
                                      <p:tavLst>
                                        <p:tav tm="0">
                                          <p:val>
                                            <p:strVal val="#ppt_h"/>
                                          </p:val>
                                        </p:tav>
                                        <p:tav tm="100000">
                                          <p:val>
                                            <p:strVal val="#ppt_h"/>
                                          </p:val>
                                        </p:tav>
                                      </p:tavLst>
                                    </p:anim>
                                    <p:animEffect transition="in" filter="fade">
                                      <p:cBhvr>
                                        <p:cTn id="83" dur="1000"/>
                                        <p:tgtEl>
                                          <p:spTgt spid="26"/>
                                        </p:tgtEl>
                                      </p:cBhvr>
                                    </p:animEffect>
                                  </p:childTnLst>
                                </p:cTn>
                              </p:par>
                              <p:par>
                                <p:cTn id="84" presetID="17" presetClass="entr" presetSubtype="1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strVal val="#ppt_h"/>
                                          </p:val>
                                        </p:tav>
                                        <p:tav tm="100000">
                                          <p:val>
                                            <p:strVal val="#ppt_h"/>
                                          </p:val>
                                        </p:tav>
                                      </p:tavLst>
                                    </p:anim>
                                  </p:childTnLst>
                                </p:cTn>
                              </p:par>
                              <p:par>
                                <p:cTn id="88" presetID="41" presetClass="entr" presetSubtype="0" fill="hold" grpId="0" nodeType="withEffect">
                                  <p:stCondLst>
                                    <p:cond delay="0"/>
                                  </p:stCondLst>
                                  <p:iterate type="lt">
                                    <p:tmPct val="10000"/>
                                  </p:iterate>
                                  <p:childTnLst>
                                    <p:set>
                                      <p:cBhvr>
                                        <p:cTn id="89" dur="1" fill="hold">
                                          <p:stCondLst>
                                            <p:cond delay="0"/>
                                          </p:stCondLst>
                                        </p:cTn>
                                        <p:tgtEl>
                                          <p:spTgt spid="32"/>
                                        </p:tgtEl>
                                        <p:attrNameLst>
                                          <p:attrName>style.visibility</p:attrName>
                                        </p:attrNameLst>
                                      </p:cBhvr>
                                      <p:to>
                                        <p:strVal val="visible"/>
                                      </p:to>
                                    </p:set>
                                    <p:anim calcmode="lin" valueType="num">
                                      <p:cBhvr>
                                        <p:cTn id="90" dur="1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91" dur="100" fill="hold"/>
                                        <p:tgtEl>
                                          <p:spTgt spid="32"/>
                                        </p:tgtEl>
                                        <p:attrNameLst>
                                          <p:attrName>ppt_y</p:attrName>
                                        </p:attrNameLst>
                                      </p:cBhvr>
                                      <p:tavLst>
                                        <p:tav tm="0">
                                          <p:val>
                                            <p:strVal val="#ppt_y"/>
                                          </p:val>
                                        </p:tav>
                                        <p:tav tm="100000">
                                          <p:val>
                                            <p:strVal val="#ppt_y"/>
                                          </p:val>
                                        </p:tav>
                                      </p:tavLst>
                                    </p:anim>
                                    <p:anim calcmode="lin" valueType="num">
                                      <p:cBhvr>
                                        <p:cTn id="92" dur="1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93" dur="1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94" dur="100" tmFilter="0,0; .5, 1; 1, 1"/>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50" presetClass="entr" presetSubtype="0" decel="10000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strVal val="#ppt_w+.3"/>
                                          </p:val>
                                        </p:tav>
                                        <p:tav tm="100000">
                                          <p:val>
                                            <p:strVal val="#ppt_w"/>
                                          </p:val>
                                        </p:tav>
                                      </p:tavLst>
                                    </p:anim>
                                    <p:anim calcmode="lin" valueType="num">
                                      <p:cBhvr>
                                        <p:cTn id="100" dur="1000" fill="hold"/>
                                        <p:tgtEl>
                                          <p:spTgt spid="28"/>
                                        </p:tgtEl>
                                        <p:attrNameLst>
                                          <p:attrName>ppt_h</p:attrName>
                                        </p:attrNameLst>
                                      </p:cBhvr>
                                      <p:tavLst>
                                        <p:tav tm="0">
                                          <p:val>
                                            <p:strVal val="#ppt_h"/>
                                          </p:val>
                                        </p:tav>
                                        <p:tav tm="100000">
                                          <p:val>
                                            <p:strVal val="#ppt_h"/>
                                          </p:val>
                                        </p:tav>
                                      </p:tavLst>
                                    </p:anim>
                                    <p:animEffect transition="in" filter="fade">
                                      <p:cBhvr>
                                        <p:cTn id="101" dur="1000"/>
                                        <p:tgtEl>
                                          <p:spTgt spid="28"/>
                                        </p:tgtEl>
                                      </p:cBhvr>
                                    </p:animEffect>
                                  </p:childTnLst>
                                </p:cTn>
                              </p:par>
                              <p:par>
                                <p:cTn id="102" presetID="17" presetClass="entr" presetSubtype="1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strVal val="#ppt_h"/>
                                          </p:val>
                                        </p:tav>
                                        <p:tav tm="100000">
                                          <p:val>
                                            <p:strVal val="#ppt_h"/>
                                          </p:val>
                                        </p:tav>
                                      </p:tavLst>
                                    </p:anim>
                                  </p:childTnLst>
                                </p:cTn>
                              </p:par>
                              <p:par>
                                <p:cTn id="106" presetID="41" presetClass="entr" presetSubtype="0" fill="hold" grpId="0" nodeType="withEffect">
                                  <p:stCondLst>
                                    <p:cond delay="0"/>
                                  </p:stCondLst>
                                  <p:iterate type="lt">
                                    <p:tmPct val="10000"/>
                                  </p:iterate>
                                  <p:childTnLst>
                                    <p:set>
                                      <p:cBhvr>
                                        <p:cTn id="107" dur="1" fill="hold">
                                          <p:stCondLst>
                                            <p:cond delay="0"/>
                                          </p:stCondLst>
                                        </p:cTn>
                                        <p:tgtEl>
                                          <p:spTgt spid="33"/>
                                        </p:tgtEl>
                                        <p:attrNameLst>
                                          <p:attrName>style.visibility</p:attrName>
                                        </p:attrNameLst>
                                      </p:cBhvr>
                                      <p:to>
                                        <p:strVal val="visible"/>
                                      </p:to>
                                    </p:set>
                                    <p:anim calcmode="lin" valueType="num">
                                      <p:cBhvr>
                                        <p:cTn id="108" dur="1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9" dur="100" fill="hold"/>
                                        <p:tgtEl>
                                          <p:spTgt spid="33"/>
                                        </p:tgtEl>
                                        <p:attrNameLst>
                                          <p:attrName>ppt_y</p:attrName>
                                        </p:attrNameLst>
                                      </p:cBhvr>
                                      <p:tavLst>
                                        <p:tav tm="0">
                                          <p:val>
                                            <p:strVal val="#ppt_y"/>
                                          </p:val>
                                        </p:tav>
                                        <p:tav tm="100000">
                                          <p:val>
                                            <p:strVal val="#ppt_y"/>
                                          </p:val>
                                        </p:tav>
                                      </p:tavLst>
                                    </p:anim>
                                    <p:anim calcmode="lin" valueType="num">
                                      <p:cBhvr>
                                        <p:cTn id="110" dur="1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11" dur="1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1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P spid="11" grpId="0" animBg="1"/>
      <p:bldP spid="12" grpId="0" animBg="1"/>
      <p:bldP spid="17" grpId="0"/>
      <p:bldP spid="21" grpId="0"/>
      <p:bldP spid="22" grpId="0" animBg="1"/>
      <p:bldP spid="23" grpId="0"/>
      <p:bldP spid="24" grpId="0" animBg="1"/>
      <p:bldP spid="25" grpId="0"/>
      <p:bldP spid="26" grpId="0" animBg="1"/>
      <p:bldP spid="27" grpId="0"/>
      <p:bldP spid="28" grpId="0" animBg="1"/>
      <p:bldP spid="29" grpId="0"/>
      <p:bldP spid="30"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27756" y="1547963"/>
            <a:ext cx="5646911" cy="583232"/>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3446287" y="1598072"/>
            <a:ext cx="4938545" cy="523220"/>
          </a:xfrm>
          <a:prstGeom prst="rect">
            <a:avLst/>
          </a:prstGeom>
          <a:noFill/>
        </p:spPr>
        <p:txBody>
          <a:bodyPr wrap="square" rtlCol="0">
            <a:spAutoFit/>
          </a:bodyPr>
          <a:lstStyle/>
          <a:p>
            <a:pPr algn="ctr"/>
            <a:r>
              <a:rPr lang="en" sz="2800" b="1" dirty="0">
                <a:solidFill>
                  <a:schemeClr val="bg1"/>
                </a:solidFill>
                <a:latin typeface="Calibri "/>
              </a:rPr>
              <a:t>PLAN DE PRESENTATION</a:t>
            </a:r>
            <a:endParaRPr lang="en-US" sz="2800" b="1" dirty="0">
              <a:solidFill>
                <a:schemeClr val="bg1"/>
              </a:solidFill>
              <a:latin typeface="Helvetica" pitchFamily="2" charset="0"/>
              <a:cs typeface="Aldhabi" panose="01000000000000000000" pitchFamily="2" charset="-78"/>
            </a:endParaRPr>
          </a:p>
        </p:txBody>
      </p:sp>
      <p:sp>
        <p:nvSpPr>
          <p:cNvPr id="4" name="ZoneTexte 3"/>
          <p:cNvSpPr txBox="1"/>
          <p:nvPr/>
        </p:nvSpPr>
        <p:spPr>
          <a:xfrm>
            <a:off x="3243091" y="2218264"/>
            <a:ext cx="5985576" cy="456535"/>
          </a:xfrm>
          <a:prstGeom prst="rect">
            <a:avLst/>
          </a:prstGeom>
          <a:noFill/>
        </p:spPr>
        <p:txBody>
          <a:bodyPr wrap="square" rtlCol="0">
            <a:spAutoFit/>
          </a:bodyPr>
          <a:lstStyle/>
          <a:p>
            <a:pPr marL="439738" indent="-439738">
              <a:lnSpc>
                <a:spcPct val="150000"/>
              </a:lnSpc>
              <a:buFont typeface="+mj-lt"/>
              <a:buAutoNum type="romanUcPeriod"/>
            </a:pPr>
            <a:r>
              <a:rPr lang="fr-FR" dirty="0">
                <a:latin typeface="Helvetica" pitchFamily="2" charset="0"/>
              </a:rPr>
              <a:t>Introduction</a:t>
            </a:r>
            <a:endParaRPr lang="en" dirty="0">
              <a:latin typeface="Helvetica" pitchFamily="2" charset="0"/>
            </a:endParaRPr>
          </a:p>
        </p:txBody>
      </p:sp>
      <p:sp>
        <p:nvSpPr>
          <p:cNvPr id="5" name="ZoneTexte 4"/>
          <p:cNvSpPr txBox="1"/>
          <p:nvPr/>
        </p:nvSpPr>
        <p:spPr>
          <a:xfrm>
            <a:off x="3243091" y="2675249"/>
            <a:ext cx="5899692" cy="456985"/>
          </a:xfrm>
          <a:prstGeom prst="rect">
            <a:avLst/>
          </a:prstGeom>
          <a:noFill/>
        </p:spPr>
        <p:txBody>
          <a:bodyPr wrap="none" rtlCol="0">
            <a:spAutoFit/>
          </a:bodyPr>
          <a:lstStyle/>
          <a:p>
            <a:pPr marL="439738" indent="-439738">
              <a:lnSpc>
                <a:spcPct val="150000"/>
              </a:lnSpc>
              <a:buFont typeface="+mj-lt"/>
              <a:buAutoNum type="romanUcPeriod" startAt="2"/>
            </a:pPr>
            <a:r>
              <a:rPr lang="fr-FR" dirty="0">
                <a:latin typeface="Helvetica" pitchFamily="2" charset="0"/>
              </a:rPr>
              <a:t>Etat des lieux de la Coopération au Développement</a:t>
            </a:r>
            <a:endParaRPr lang="en" dirty="0">
              <a:latin typeface="Helvetica" pitchFamily="2" charset="0"/>
            </a:endParaRPr>
          </a:p>
        </p:txBody>
      </p:sp>
      <p:sp>
        <p:nvSpPr>
          <p:cNvPr id="6" name="ZoneTexte 5"/>
          <p:cNvSpPr txBox="1"/>
          <p:nvPr/>
        </p:nvSpPr>
        <p:spPr>
          <a:xfrm>
            <a:off x="3243091" y="3132234"/>
            <a:ext cx="4142801" cy="456985"/>
          </a:xfrm>
          <a:prstGeom prst="rect">
            <a:avLst/>
          </a:prstGeom>
          <a:noFill/>
        </p:spPr>
        <p:txBody>
          <a:bodyPr wrap="none" rtlCol="0">
            <a:spAutoFit/>
          </a:bodyPr>
          <a:lstStyle/>
          <a:p>
            <a:pPr marL="439738" indent="-439738">
              <a:lnSpc>
                <a:spcPct val="150000"/>
              </a:lnSpc>
              <a:buFont typeface="+mj-lt"/>
              <a:buAutoNum type="romanUcPeriod" startAt="3"/>
            </a:pPr>
            <a:r>
              <a:rPr lang="en" dirty="0">
                <a:latin typeface="Helvetica" pitchFamily="2" charset="0"/>
              </a:rPr>
              <a:t>Fondements et Vision de la SNCD</a:t>
            </a:r>
          </a:p>
        </p:txBody>
      </p:sp>
      <p:sp>
        <p:nvSpPr>
          <p:cNvPr id="7" name="ZoneTexte 6"/>
          <p:cNvSpPr txBox="1"/>
          <p:nvPr/>
        </p:nvSpPr>
        <p:spPr>
          <a:xfrm>
            <a:off x="3243091" y="3589219"/>
            <a:ext cx="6133138" cy="646331"/>
          </a:xfrm>
          <a:prstGeom prst="rect">
            <a:avLst/>
          </a:prstGeom>
          <a:noFill/>
        </p:spPr>
        <p:txBody>
          <a:bodyPr wrap="square" rtlCol="0">
            <a:spAutoFit/>
          </a:bodyPr>
          <a:lstStyle/>
          <a:p>
            <a:pPr marL="439738" indent="-439738">
              <a:buFont typeface="+mj-lt"/>
              <a:buAutoNum type="romanUcPeriod" startAt="4"/>
            </a:pPr>
            <a:r>
              <a:rPr lang="en" dirty="0">
                <a:latin typeface="Helvetica" pitchFamily="2" charset="0"/>
              </a:rPr>
              <a:t>Grandes orientations de la Coopération au Développement et Principes Directeurs de la SNCD</a:t>
            </a:r>
          </a:p>
        </p:txBody>
      </p:sp>
      <p:sp>
        <p:nvSpPr>
          <p:cNvPr id="8" name="ZoneTexte 7"/>
          <p:cNvSpPr txBox="1"/>
          <p:nvPr/>
        </p:nvSpPr>
        <p:spPr>
          <a:xfrm>
            <a:off x="3243091" y="4147807"/>
            <a:ext cx="5002010" cy="456985"/>
          </a:xfrm>
          <a:prstGeom prst="rect">
            <a:avLst/>
          </a:prstGeom>
          <a:noFill/>
        </p:spPr>
        <p:txBody>
          <a:bodyPr wrap="none" rtlCol="0">
            <a:spAutoFit/>
          </a:bodyPr>
          <a:lstStyle/>
          <a:p>
            <a:pPr marL="439738" indent="-439738">
              <a:lnSpc>
                <a:spcPct val="150000"/>
              </a:lnSpc>
              <a:buFont typeface="+mj-lt"/>
              <a:buAutoNum type="romanUcPeriod" startAt="5"/>
            </a:pPr>
            <a:r>
              <a:rPr lang="en" dirty="0">
                <a:latin typeface="Helvetica" pitchFamily="2" charset="0"/>
              </a:rPr>
              <a:t>Objectifs et Axes Stratégiques de la SNCD</a:t>
            </a:r>
          </a:p>
        </p:txBody>
      </p:sp>
      <p:sp>
        <p:nvSpPr>
          <p:cNvPr id="9" name="ZoneTexte 8"/>
          <p:cNvSpPr txBox="1"/>
          <p:nvPr/>
        </p:nvSpPr>
        <p:spPr>
          <a:xfrm>
            <a:off x="3243091" y="4604792"/>
            <a:ext cx="5143075" cy="456985"/>
          </a:xfrm>
          <a:prstGeom prst="rect">
            <a:avLst/>
          </a:prstGeom>
          <a:noFill/>
        </p:spPr>
        <p:txBody>
          <a:bodyPr wrap="none" rtlCol="0">
            <a:spAutoFit/>
          </a:bodyPr>
          <a:lstStyle/>
          <a:p>
            <a:pPr marL="439738" indent="-439738">
              <a:lnSpc>
                <a:spcPct val="150000"/>
              </a:lnSpc>
              <a:buFont typeface="+mj-lt"/>
              <a:buAutoNum type="romanUcPeriod" startAt="6"/>
            </a:pPr>
            <a:r>
              <a:rPr lang="en" dirty="0">
                <a:latin typeface="Helvetica" pitchFamily="2" charset="0"/>
              </a:rPr>
              <a:t>Financement et mise en oeuvre de la SNCD</a:t>
            </a:r>
          </a:p>
        </p:txBody>
      </p:sp>
      <p:sp>
        <p:nvSpPr>
          <p:cNvPr id="10" name="ZoneTexte 9"/>
          <p:cNvSpPr txBox="1"/>
          <p:nvPr/>
        </p:nvSpPr>
        <p:spPr>
          <a:xfrm>
            <a:off x="3243091" y="5149430"/>
            <a:ext cx="1729961" cy="369332"/>
          </a:xfrm>
          <a:prstGeom prst="rect">
            <a:avLst/>
          </a:prstGeom>
          <a:noFill/>
        </p:spPr>
        <p:txBody>
          <a:bodyPr wrap="none" rtlCol="0">
            <a:spAutoFit/>
          </a:bodyPr>
          <a:lstStyle/>
          <a:p>
            <a:pPr marL="400050" indent="-400050">
              <a:buFont typeface="+mj-lt"/>
              <a:buAutoNum type="romanUcPeriod" startAt="7"/>
            </a:pPr>
            <a:r>
              <a:rPr lang="en" dirty="0">
                <a:latin typeface="Helvetica" pitchFamily="2" charset="0"/>
              </a:rPr>
              <a:t>Conclusion</a:t>
            </a:r>
          </a:p>
        </p:txBody>
      </p:sp>
    </p:spTree>
    <p:extLst>
      <p:ext uri="{BB962C8B-B14F-4D97-AF65-F5344CB8AC3E}">
        <p14:creationId xmlns:p14="http://schemas.microsoft.com/office/powerpoint/2010/main" val="36299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20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793" y="2599532"/>
            <a:ext cx="9055626" cy="1984252"/>
          </a:xfrm>
          <a:prstGeom prst="rect">
            <a:avLst/>
          </a:prstGeom>
        </p:spPr>
      </p:pic>
      <p:sp>
        <p:nvSpPr>
          <p:cNvPr id="6" name="ZoneTexte 5"/>
          <p:cNvSpPr txBox="1"/>
          <p:nvPr/>
        </p:nvSpPr>
        <p:spPr>
          <a:xfrm>
            <a:off x="3088148" y="3268492"/>
            <a:ext cx="5992837" cy="646331"/>
          </a:xfrm>
          <a:prstGeom prst="rect">
            <a:avLst/>
          </a:prstGeom>
          <a:noFill/>
        </p:spPr>
        <p:txBody>
          <a:bodyPr wrap="square" rtlCol="0">
            <a:spAutoFit/>
          </a:bodyPr>
          <a:lstStyle/>
          <a:p>
            <a:pPr algn="ctr"/>
            <a:r>
              <a:rPr lang="en" sz="3600" b="1" dirty="0">
                <a:solidFill>
                  <a:schemeClr val="bg1"/>
                </a:solidFill>
                <a:latin typeface="Helvetica" pitchFamily="2" charset="0"/>
                <a:cs typeface="Aldhabi" panose="01000000000000000000" pitchFamily="2" charset="-78"/>
              </a:rPr>
              <a:t>Merci de votre attention!</a:t>
            </a:r>
          </a:p>
        </p:txBody>
      </p:sp>
    </p:spTree>
    <p:extLst>
      <p:ext uri="{BB962C8B-B14F-4D97-AF65-F5344CB8AC3E}">
        <p14:creationId xmlns:p14="http://schemas.microsoft.com/office/powerpoint/2010/main" val="8981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56" presetClass="entr" presetSubtype="0" fill="hold" grpId="0" nodeType="with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200" autoRev="1" fill="hold">
                                          <p:stCondLst>
                                            <p:cond delay="0"/>
                                          </p:stCondLst>
                                        </p:cTn>
                                        <p:tgtEl>
                                          <p:spTgt spid="6"/>
                                        </p:tgtEl>
                                        <p:attrNameLst>
                                          <p:attrName>ppt_w</p:attrName>
                                        </p:attrNameLst>
                                      </p:cBhvr>
                                    </p:anim>
                                    <p:anim by="(#ppt_w*0.50)" calcmode="lin" valueType="num">
                                      <p:cBhvr>
                                        <p:cTn id="12" dur="200" decel="50000" autoRev="1" fill="hold">
                                          <p:stCondLst>
                                            <p:cond delay="0"/>
                                          </p:stCondLst>
                                        </p:cTn>
                                        <p:tgtEl>
                                          <p:spTgt spid="6"/>
                                        </p:tgtEl>
                                        <p:attrNameLst>
                                          <p:attrName>ppt_x</p:attrName>
                                        </p:attrNameLst>
                                      </p:cBhvr>
                                    </p:anim>
                                    <p:anim from="(-#ppt_h/2)" to="(#ppt_y)" calcmode="lin" valueType="num">
                                      <p:cBhvr>
                                        <p:cTn id="13" dur="400" fill="hold">
                                          <p:stCondLst>
                                            <p:cond delay="0"/>
                                          </p:stCondLst>
                                        </p:cTn>
                                        <p:tgtEl>
                                          <p:spTgt spid="6"/>
                                        </p:tgtEl>
                                        <p:attrNameLst>
                                          <p:attrName>ppt_y</p:attrName>
                                        </p:attrNameLst>
                                      </p:cBhvr>
                                    </p:anim>
                                    <p:animRot by="21600000">
                                      <p:cBhvr>
                                        <p:cTn id="14" dur="4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05395" y="1409624"/>
            <a:ext cx="4343044" cy="583232"/>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3805718" y="1477779"/>
            <a:ext cx="4938545" cy="523220"/>
          </a:xfrm>
          <a:prstGeom prst="rect">
            <a:avLst/>
          </a:prstGeom>
          <a:noFill/>
        </p:spPr>
        <p:txBody>
          <a:bodyPr wrap="square" rtlCol="0">
            <a:spAutoFit/>
          </a:bodyPr>
          <a:lstStyle/>
          <a:p>
            <a:r>
              <a:rPr lang="en-US" sz="2800" b="1" dirty="0">
                <a:solidFill>
                  <a:schemeClr val="bg1"/>
                </a:solidFill>
                <a:latin typeface="Calibri "/>
              </a:rPr>
              <a:t>I. INTRODUCTION</a:t>
            </a:r>
            <a:endParaRPr lang="en-US" sz="2800" b="1" dirty="0">
              <a:solidFill>
                <a:schemeClr val="bg1"/>
              </a:solidFill>
              <a:latin typeface="Helvetica" pitchFamily="2" charset="0"/>
              <a:cs typeface="Aldhabi" panose="01000000000000000000" pitchFamily="2" charset="-78"/>
            </a:endParaRPr>
          </a:p>
        </p:txBody>
      </p:sp>
      <p:sp>
        <p:nvSpPr>
          <p:cNvPr id="4" name="ZoneTexte 3"/>
          <p:cNvSpPr txBox="1"/>
          <p:nvPr/>
        </p:nvSpPr>
        <p:spPr>
          <a:xfrm>
            <a:off x="1733638" y="2175440"/>
            <a:ext cx="9207678" cy="1323439"/>
          </a:xfrm>
          <a:prstGeom prst="rect">
            <a:avLst/>
          </a:prstGeom>
          <a:noFill/>
        </p:spPr>
        <p:txBody>
          <a:bodyPr wrap="square" rtlCol="0">
            <a:spAutoFit/>
          </a:bodyPr>
          <a:lstStyle/>
          <a:p>
            <a:pPr algn="just"/>
            <a:r>
              <a:rPr lang="fr-BE" sz="2000" dirty="0">
                <a:latin typeface="Helvetica" pitchFamily="2" charset="0"/>
              </a:rPr>
              <a:t>L’idée d’avoir une stratégie nationale de coopération au développement (SNCD) émane de deux événements successifs organisés par le gouvernement respectivement en novembre et en décembre 2021, à savoir : le Forum National du développement du Burundi et la mini table ronde avec les partenaires. </a:t>
            </a:r>
            <a:endParaRPr lang="fr-FR" sz="2000" dirty="0">
              <a:latin typeface="Helvetica" pitchFamily="2" charset="0"/>
            </a:endParaRPr>
          </a:p>
        </p:txBody>
      </p:sp>
      <p:sp>
        <p:nvSpPr>
          <p:cNvPr id="10" name="Rectangle 9"/>
          <p:cNvSpPr/>
          <p:nvPr/>
        </p:nvSpPr>
        <p:spPr>
          <a:xfrm>
            <a:off x="1202266" y="2667827"/>
            <a:ext cx="260439" cy="1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48973" y="2590296"/>
            <a:ext cx="46761" cy="120100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733638" y="3498879"/>
            <a:ext cx="9207678" cy="2554545"/>
          </a:xfrm>
          <a:prstGeom prst="rect">
            <a:avLst/>
          </a:prstGeom>
          <a:noFill/>
        </p:spPr>
        <p:txBody>
          <a:bodyPr wrap="square" rtlCol="0">
            <a:spAutoFit/>
          </a:bodyPr>
          <a:lstStyle/>
          <a:p>
            <a:pPr algn="just"/>
            <a:r>
              <a:rPr lang="fr-FR" sz="2000" dirty="0">
                <a:latin typeface="Helvetica" pitchFamily="2" charset="0"/>
              </a:rPr>
              <a:t>Ce document d’orientation présente un diagnostic de la coopération au développement du Burundi et définit la vision ainsi que les grandes orientations que le Gouvernement veut donner à la coopération pour une coordination efficace des contributions des différents partenaires.</a:t>
            </a:r>
          </a:p>
          <a:p>
            <a:pPr algn="just"/>
            <a:endParaRPr lang="fr-BE" sz="2000" dirty="0">
              <a:solidFill>
                <a:schemeClr val="tx1">
                  <a:lumMod val="75000"/>
                  <a:lumOff val="25000"/>
                </a:schemeClr>
              </a:solidFill>
              <a:latin typeface="Helvetica" pitchFamily="2" charset="0"/>
            </a:endParaRPr>
          </a:p>
          <a:p>
            <a:pPr algn="just"/>
            <a:r>
              <a:rPr lang="fr-BE" sz="2000" dirty="0">
                <a:latin typeface="Helvetica" pitchFamily="2" charset="0"/>
              </a:rPr>
              <a:t>La SNCD s’inscrit dans la droite ligne du Plan National de Développement (2018-2027) révisé et, plus généralement, dans la vision d’un « Burundi pays émergent en 2040 et pays développé en 2060 ».</a:t>
            </a:r>
            <a:endParaRPr lang="fr-FR" sz="2000" dirty="0">
              <a:latin typeface="Helvetica" pitchFamily="2" charset="0"/>
            </a:endParaRPr>
          </a:p>
        </p:txBody>
      </p:sp>
    </p:spTree>
    <p:extLst>
      <p:ext uri="{BB962C8B-B14F-4D97-AF65-F5344CB8AC3E}">
        <p14:creationId xmlns:p14="http://schemas.microsoft.com/office/powerpoint/2010/main" val="12473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7949"/>
                                  </p:iterate>
                                  <p:childTnLst>
                                    <p:set>
                                      <p:cBhvr>
                                        <p:cTn id="11" dur="1" fill="hold">
                                          <p:stCondLst>
                                            <p:cond delay="0"/>
                                          </p:stCondLst>
                                        </p:cTn>
                                        <p:tgtEl>
                                          <p:spTgt spid="3"/>
                                        </p:tgtEl>
                                        <p:attrNameLst>
                                          <p:attrName>style.visibility</p:attrName>
                                        </p:attrNameLst>
                                      </p:cBhvr>
                                      <p:to>
                                        <p:strVal val="visible"/>
                                      </p:to>
                                    </p:set>
                                    <p:anim calcmode="lin" valueType="num">
                                      <p:cBhvr>
                                        <p:cTn id="12" dur="3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3"/>
                                        </p:tgtEl>
                                        <p:attrNameLst>
                                          <p:attrName>ppt_y</p:attrName>
                                        </p:attrNameLst>
                                      </p:cBhvr>
                                      <p:tavLst>
                                        <p:tav tm="0">
                                          <p:val>
                                            <p:strVal val="#ppt_y"/>
                                          </p:val>
                                        </p:tav>
                                        <p:tav tm="100000">
                                          <p:val>
                                            <p:strVal val="#ppt_y"/>
                                          </p:val>
                                        </p:tav>
                                      </p:tavLst>
                                    </p:anim>
                                    <p:anim calcmode="lin" valueType="num">
                                      <p:cBhvr>
                                        <p:cTn id="14" dur="3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0"/>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3"/>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p:cTn id="5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4975" y="1814286"/>
            <a:ext cx="2682166" cy="3588336"/>
          </a:xfrm>
          <a:prstGeom prst="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4352673" y="3511909"/>
            <a:ext cx="3126769" cy="830997"/>
          </a:xfrm>
          <a:prstGeom prst="rect">
            <a:avLst/>
          </a:prstGeom>
          <a:noFill/>
        </p:spPr>
        <p:txBody>
          <a:bodyPr wrap="square" rtlCol="0">
            <a:spAutoFit/>
          </a:bodyPr>
          <a:lstStyle/>
          <a:p>
            <a:pPr algn="ctr"/>
            <a:r>
              <a:rPr lang="en" sz="1600" b="1" dirty="0">
                <a:solidFill>
                  <a:schemeClr val="bg1"/>
                </a:solidFill>
                <a:latin typeface="Helvetica" pitchFamily="2" charset="0"/>
              </a:rPr>
              <a:t>ETAT D</a:t>
            </a:r>
            <a:r>
              <a:rPr lang="fr-FR" sz="1600" b="1" dirty="0">
                <a:solidFill>
                  <a:schemeClr val="bg1"/>
                </a:solidFill>
                <a:latin typeface="Helvetica" pitchFamily="2" charset="0"/>
              </a:rPr>
              <a:t>ES LIEUX</a:t>
            </a:r>
          </a:p>
          <a:p>
            <a:pPr algn="ctr"/>
            <a:r>
              <a:rPr lang="fr-FR" sz="1600" b="1" dirty="0">
                <a:solidFill>
                  <a:schemeClr val="bg1"/>
                </a:solidFill>
                <a:latin typeface="Helvetica" pitchFamily="2" charset="0"/>
              </a:rPr>
              <a:t>DE LA COOPERATION</a:t>
            </a:r>
          </a:p>
          <a:p>
            <a:pPr algn="ctr"/>
            <a:r>
              <a:rPr lang="fr-FR" sz="1600" b="1" dirty="0">
                <a:solidFill>
                  <a:schemeClr val="bg1"/>
                </a:solidFill>
                <a:latin typeface="Helvetica" pitchFamily="2" charset="0"/>
              </a:rPr>
              <a:t>AU DEVELOPPEMENT</a:t>
            </a:r>
            <a:endParaRPr lang="en-US" sz="1600" b="1" dirty="0">
              <a:solidFill>
                <a:schemeClr val="bg1"/>
              </a:solidFill>
              <a:latin typeface="Helvetica" pitchFamily="2" charset="0"/>
              <a:cs typeface="Aldhabi" panose="01000000000000000000" pitchFamily="2" charset="-78"/>
            </a:endParaRPr>
          </a:p>
        </p:txBody>
      </p:sp>
      <p:sp>
        <p:nvSpPr>
          <p:cNvPr id="5" name="Ellipse 4"/>
          <p:cNvSpPr/>
          <p:nvPr/>
        </p:nvSpPr>
        <p:spPr>
          <a:xfrm>
            <a:off x="5458856" y="2492397"/>
            <a:ext cx="914400" cy="8996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5344228" y="2649260"/>
            <a:ext cx="1259767" cy="584775"/>
          </a:xfrm>
          <a:prstGeom prst="rect">
            <a:avLst/>
          </a:prstGeom>
          <a:noFill/>
        </p:spPr>
        <p:txBody>
          <a:bodyPr wrap="square" rtlCol="0">
            <a:spAutoFit/>
          </a:bodyPr>
          <a:lstStyle/>
          <a:p>
            <a:pPr algn="ctr"/>
            <a:r>
              <a:rPr lang="fr-FR" sz="3200" b="1" dirty="0">
                <a:solidFill>
                  <a:srgbClr val="EE5242"/>
                </a:solidFill>
                <a:latin typeface="Helvetica" pitchFamily="2" charset="0"/>
              </a:rPr>
              <a:t>II</a:t>
            </a:r>
            <a:r>
              <a:rPr lang="en" sz="3200" b="1" dirty="0">
                <a:solidFill>
                  <a:srgbClr val="EE5242"/>
                </a:solidFill>
                <a:latin typeface="Helvetica" pitchFamily="2" charset="0"/>
              </a:rPr>
              <a:t>.</a:t>
            </a:r>
            <a:endParaRPr lang="en-US" sz="3200" b="1" dirty="0">
              <a:solidFill>
                <a:srgbClr val="EE5242"/>
              </a:solidFill>
              <a:latin typeface="Helvetica" pitchFamily="2" charset="0"/>
              <a:cs typeface="Aldhabi" panose="01000000000000000000" pitchFamily="2" charset="-78"/>
            </a:endParaRPr>
          </a:p>
        </p:txBody>
      </p:sp>
      <p:sp>
        <p:nvSpPr>
          <p:cNvPr id="7" name="ZoneTexte 6"/>
          <p:cNvSpPr txBox="1"/>
          <p:nvPr/>
        </p:nvSpPr>
        <p:spPr>
          <a:xfrm>
            <a:off x="619694" y="1849040"/>
            <a:ext cx="3244985" cy="1384995"/>
          </a:xfrm>
          <a:prstGeom prst="rect">
            <a:avLst/>
          </a:prstGeom>
          <a:noFill/>
        </p:spPr>
        <p:txBody>
          <a:bodyPr wrap="square" rtlCol="0">
            <a:spAutoFit/>
          </a:bodyPr>
          <a:lstStyle/>
          <a:p>
            <a:pPr algn="just"/>
            <a:r>
              <a:rPr lang="fr-BE" sz="1400" dirty="0">
                <a:solidFill>
                  <a:schemeClr val="bg1"/>
                </a:solidFill>
                <a:latin typeface="Helvetica" pitchFamily="2" charset="0"/>
                <a:ea typeface="Calibri" panose="020F0502020204030204" pitchFamily="34" charset="0"/>
                <a:cs typeface="Times New Roman" panose="02020603050405020304" pitchFamily="18" charset="0"/>
              </a:rPr>
              <a:t>Le Gouvernement du Burundi a amélioré le </a:t>
            </a:r>
            <a:r>
              <a:rPr lang="fr-FR" sz="1400" dirty="0">
                <a:solidFill>
                  <a:schemeClr val="bg1"/>
                </a:solidFill>
                <a:latin typeface="Helvetica" pitchFamily="2" charset="0"/>
                <a:ea typeface="Calibri" panose="020F0502020204030204" pitchFamily="34" charset="0"/>
                <a:cs typeface="Times New Roman" panose="02020603050405020304" pitchFamily="18" charset="0"/>
              </a:rPr>
              <a:t>cadre légal, réglementaire et institutionnel actuel en vue d’une gestion efficace de la coopération au développement;</a:t>
            </a:r>
          </a:p>
          <a:p>
            <a:pPr algn="just"/>
            <a:endParaRPr lang="en-US" sz="1400" dirty="0">
              <a:solidFill>
                <a:schemeClr val="bg1"/>
              </a:solidFill>
              <a:latin typeface="Helvetica" pitchFamily="2" charset="0"/>
              <a:ea typeface="Calibri" panose="020F0502020204030204" pitchFamily="34" charset="0"/>
              <a:cs typeface="Times New Roman" panose="02020603050405020304" pitchFamily="18" charset="0"/>
            </a:endParaRPr>
          </a:p>
        </p:txBody>
      </p:sp>
      <p:sp>
        <p:nvSpPr>
          <p:cNvPr id="9" name="ZoneTexte 8"/>
          <p:cNvSpPr txBox="1"/>
          <p:nvPr/>
        </p:nvSpPr>
        <p:spPr>
          <a:xfrm>
            <a:off x="619694" y="3669136"/>
            <a:ext cx="3062347" cy="1815882"/>
          </a:xfrm>
          <a:prstGeom prst="rect">
            <a:avLst/>
          </a:prstGeom>
          <a:noFill/>
        </p:spPr>
        <p:txBody>
          <a:bodyPr wrap="square" rtlCol="0">
            <a:spAutoFit/>
          </a:bodyPr>
          <a:lstStyle/>
          <a:p>
            <a:pPr algn="just"/>
            <a:r>
              <a:rPr lang="fr-FR" sz="1400" dirty="0">
                <a:solidFill>
                  <a:schemeClr val="bg1"/>
                </a:solidFill>
                <a:latin typeface="Helvetica" pitchFamily="2" charset="0"/>
                <a:ea typeface="Calibri" panose="020F0502020204030204" pitchFamily="34" charset="0"/>
                <a:cs typeface="Times New Roman" panose="02020603050405020304" pitchFamily="18" charset="0"/>
              </a:rPr>
              <a:t>En partant  des forces, faiblesses, opportunités et menaces identifiées, les politiques et stratégies mises en place en matière de coopération sont également basées sur ce souci d’efficacité pour une meilleure coopération au développement du Burundi.</a:t>
            </a:r>
          </a:p>
        </p:txBody>
      </p:sp>
      <p:sp>
        <p:nvSpPr>
          <p:cNvPr id="10" name="ZoneTexte 9"/>
          <p:cNvSpPr txBox="1"/>
          <p:nvPr/>
        </p:nvSpPr>
        <p:spPr>
          <a:xfrm>
            <a:off x="7927773" y="1696027"/>
            <a:ext cx="3712684" cy="2031325"/>
          </a:xfrm>
          <a:prstGeom prst="rect">
            <a:avLst/>
          </a:prstGeom>
          <a:noFill/>
        </p:spPr>
        <p:txBody>
          <a:bodyPr wrap="square" numCol="1" rtlCol="0">
            <a:spAutoFit/>
          </a:bodyPr>
          <a:lstStyle/>
          <a:p>
            <a:pPr algn="just"/>
            <a:r>
              <a:rPr lang="fr-FR" sz="1400" dirty="0">
                <a:solidFill>
                  <a:schemeClr val="bg1"/>
                </a:solidFill>
                <a:latin typeface="Helvetica" pitchFamily="2" charset="0"/>
                <a:ea typeface="Calibri" panose="020F0502020204030204" pitchFamily="34" charset="0"/>
                <a:cs typeface="Times New Roman" panose="02020603050405020304" pitchFamily="18" charset="0"/>
              </a:rPr>
              <a:t>Pour atteindre cette efficacité, le cadre institutionnel actuel implique la Primature, le Ministère des Finances, du Budget et de la Planification Economique, le Ministère des Affaires Etrangères et de la Coopération au Développement, le Ministère de l’Intérieur, du Développement Communautaire et de la Sécurité Publique ainsi que la Présidence de la République à travers le BESD</a:t>
            </a:r>
          </a:p>
        </p:txBody>
      </p:sp>
      <p:sp>
        <p:nvSpPr>
          <p:cNvPr id="11" name="ZoneTexte 10"/>
          <p:cNvSpPr txBox="1"/>
          <p:nvPr/>
        </p:nvSpPr>
        <p:spPr>
          <a:xfrm>
            <a:off x="7927773" y="4017627"/>
            <a:ext cx="3828798" cy="1384995"/>
          </a:xfrm>
          <a:prstGeom prst="rect">
            <a:avLst/>
          </a:prstGeom>
          <a:noFill/>
        </p:spPr>
        <p:txBody>
          <a:bodyPr wrap="square" rtlCol="0">
            <a:spAutoFit/>
          </a:bodyPr>
          <a:lstStyle/>
          <a:p>
            <a:pPr algn="just"/>
            <a:r>
              <a:rPr lang="fr-FR" sz="1400" dirty="0">
                <a:solidFill>
                  <a:schemeClr val="bg1"/>
                </a:solidFill>
                <a:latin typeface="Helvetica" pitchFamily="2" charset="0"/>
                <a:ea typeface="Calibri" panose="020F0502020204030204" pitchFamily="34" charset="0"/>
                <a:cs typeface="Times New Roman" panose="02020603050405020304" pitchFamily="18" charset="0"/>
              </a:rPr>
              <a:t>En cohérence avec l’accord de Busan initiant des logiques partenariales innovantes dont le partenariat public privé, le Burundi compte s’appuyer sur diverses formes de coopération (bilatérale, multilatérale, décentralisée, Sud-Sud, triangulaire, partenariat public-privé)</a:t>
            </a:r>
          </a:p>
        </p:txBody>
      </p:sp>
      <p:sp>
        <p:nvSpPr>
          <p:cNvPr id="12" name="Rectangle 11"/>
          <p:cNvSpPr/>
          <p:nvPr/>
        </p:nvSpPr>
        <p:spPr>
          <a:xfrm>
            <a:off x="4460347" y="2165414"/>
            <a:ext cx="114628" cy="32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3904342" y="2051069"/>
            <a:ext cx="555674" cy="555674"/>
          </a:xfrm>
          <a:prstGeom prst="ellips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60347" y="4336845"/>
            <a:ext cx="114628" cy="32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3904342" y="4222500"/>
            <a:ext cx="555674" cy="555674"/>
          </a:xfrm>
          <a:prstGeom prst="ellips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53663" y="2443251"/>
            <a:ext cx="114628" cy="32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7366123" y="2328906"/>
            <a:ext cx="555674" cy="555674"/>
          </a:xfrm>
          <a:prstGeom prst="ellips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53663" y="4577077"/>
            <a:ext cx="114628" cy="32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7366123" y="4462732"/>
            <a:ext cx="555674" cy="555674"/>
          </a:xfrm>
          <a:prstGeom prst="ellips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36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5E-6 2.59259E-6 L 0.00169 0.76203 " pathEditMode="relative" rAng="0" ptsTypes="AA">
                                      <p:cBhvr>
                                        <p:cTn id="6" dur="2000" spd="-100000" fill="hold"/>
                                        <p:tgtEl>
                                          <p:spTgt spid="2"/>
                                        </p:tgtEl>
                                        <p:attrNameLst>
                                          <p:attrName>ppt_x</p:attrName>
                                          <p:attrName>ppt_y</p:attrName>
                                        </p:attrNameLst>
                                      </p:cBhvr>
                                      <p:rCtr x="78" y="38102"/>
                                    </p:animMotion>
                                  </p:childTnLst>
                                </p:cTn>
                              </p:par>
                              <p:par>
                                <p:cTn id="7" presetID="64" presetClass="path" presetSubtype="0" accel="50000" decel="50000" fill="hold" grpId="0" nodeType="withEffect">
                                  <p:stCondLst>
                                    <p:cond delay="0"/>
                                  </p:stCondLst>
                                  <p:childTnLst>
                                    <p:animMotion origin="layout" path="M 3.54167E-6 -1.85185E-6 L 0.00156 -0.5081 " pathEditMode="relative" rAng="0" ptsTypes="AA">
                                      <p:cBhvr>
                                        <p:cTn id="8" dur="2000" spd="-100000" fill="hold"/>
                                        <p:tgtEl>
                                          <p:spTgt spid="5"/>
                                        </p:tgtEl>
                                        <p:attrNameLst>
                                          <p:attrName>ppt_x</p:attrName>
                                          <p:attrName>ppt_y</p:attrName>
                                        </p:attrNameLst>
                                      </p:cBhvr>
                                      <p:rCtr x="78" y="-25417"/>
                                    </p:animMotion>
                                  </p:childTnLst>
                                </p:cTn>
                              </p:par>
                              <p:par>
                                <p:cTn id="9" presetID="64" presetClass="path" presetSubtype="0" accel="50000" decel="50000" fill="hold" grpId="0" nodeType="withEffect">
                                  <p:stCondLst>
                                    <p:cond delay="0"/>
                                  </p:stCondLst>
                                  <p:childTnLst>
                                    <p:animMotion origin="layout" path="M -3.95833E-6 4.81481E-6 L 0.00066 -0.49213 " pathEditMode="relative" rAng="0" ptsTypes="AA">
                                      <p:cBhvr>
                                        <p:cTn id="10" dur="2300" spd="-100000" fill="hold"/>
                                        <p:tgtEl>
                                          <p:spTgt spid="6"/>
                                        </p:tgtEl>
                                        <p:attrNameLst>
                                          <p:attrName>ppt_x</p:attrName>
                                          <p:attrName>ppt_y</p:attrName>
                                        </p:attrNameLst>
                                      </p:cBhvr>
                                      <p:rCtr x="26" y="-24606"/>
                                    </p:animMotion>
                                  </p:childTnLst>
                                </p:cTn>
                              </p:par>
                              <p:par>
                                <p:cTn id="11" presetID="41" presetClass="entr" presetSubtype="0" fill="hold" grpId="0" nodeType="withEffect">
                                  <p:stCondLst>
                                    <p:cond delay="90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4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
                                        </p:tgtEl>
                                        <p:attrNameLst>
                                          <p:attrName>ppt_y</p:attrName>
                                        </p:attrNameLst>
                                      </p:cBhvr>
                                      <p:tavLst>
                                        <p:tav tm="0">
                                          <p:val>
                                            <p:strVal val="#ppt_y"/>
                                          </p:val>
                                        </p:tav>
                                        <p:tav tm="100000">
                                          <p:val>
                                            <p:strVal val="#ppt_y"/>
                                          </p:val>
                                        </p:tav>
                                      </p:tavLst>
                                    </p:anim>
                                    <p:anim calcmode="lin" valueType="num">
                                      <p:cBhvr>
                                        <p:cTn id="15" dur="4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
                                        </p:tgtEl>
                                      </p:cBhvr>
                                    </p:animEffect>
                                  </p:childTnLst>
                                </p:cTn>
                              </p:par>
                              <p:par>
                                <p:cTn id="18" presetID="63" presetClass="path" presetSubtype="0" accel="50000" decel="50000" fill="hold" grpId="0" nodeType="withEffect">
                                  <p:stCondLst>
                                    <p:cond delay="0"/>
                                  </p:stCondLst>
                                  <p:childTnLst>
                                    <p:animMotion origin="layout" path="M -2.91667E-6 -3.33333E-6 L -0.39218 -3.33333E-6 " pathEditMode="relative" rAng="0" ptsTypes="AA">
                                      <p:cBhvr>
                                        <p:cTn id="19" dur="2000" spd="-100000" fill="hold"/>
                                        <p:tgtEl>
                                          <p:spTgt spid="12"/>
                                        </p:tgtEl>
                                        <p:attrNameLst>
                                          <p:attrName>ppt_x</p:attrName>
                                          <p:attrName>ppt_y</p:attrName>
                                        </p:attrNameLst>
                                      </p:cBhvr>
                                      <p:rCtr x="-19609" y="0"/>
                                    </p:animMotion>
                                  </p:childTnLst>
                                </p:cTn>
                              </p:par>
                              <p:par>
                                <p:cTn id="20" presetID="63" presetClass="path" presetSubtype="0" accel="50000" decel="50000" fill="hold" grpId="0" nodeType="withEffect">
                                  <p:stCondLst>
                                    <p:cond delay="0"/>
                                  </p:stCondLst>
                                  <p:childTnLst>
                                    <p:animMotion origin="layout" path="M 6.25E-7 -2.59259E-6 L 0.43516 -2.59259E-6 " pathEditMode="relative" rAng="0" ptsTypes="AA">
                                      <p:cBhvr>
                                        <p:cTn id="21" dur="2000" spd="-100000" fill="hold"/>
                                        <p:tgtEl>
                                          <p:spTgt spid="18"/>
                                        </p:tgtEl>
                                        <p:attrNameLst>
                                          <p:attrName>ppt_x</p:attrName>
                                          <p:attrName>ppt_y</p:attrName>
                                        </p:attrNameLst>
                                      </p:cBhvr>
                                      <p:rCtr x="21758" y="0"/>
                                    </p:animMotion>
                                  </p:childTnLst>
                                </p:cTn>
                              </p:par>
                              <p:par>
                                <p:cTn id="22" presetID="63" presetClass="path" presetSubtype="0" accel="50000" decel="50000" fill="hold" grpId="0" nodeType="withEffect">
                                  <p:stCondLst>
                                    <p:cond delay="0"/>
                                  </p:stCondLst>
                                  <p:childTnLst>
                                    <p:animMotion origin="layout" path="M 6.25E-7 -3.7037E-6 L 0.44271 0.00093 " pathEditMode="relative" rAng="0" ptsTypes="AA">
                                      <p:cBhvr>
                                        <p:cTn id="23" dur="2000" spd="-100000" fill="hold"/>
                                        <p:tgtEl>
                                          <p:spTgt spid="20"/>
                                        </p:tgtEl>
                                        <p:attrNameLst>
                                          <p:attrName>ppt_x</p:attrName>
                                          <p:attrName>ppt_y</p:attrName>
                                        </p:attrNameLst>
                                      </p:cBhvr>
                                      <p:rCtr x="22135" y="46"/>
                                    </p:animMotion>
                                  </p:childTnLst>
                                </p:cTn>
                              </p:par>
                              <p:par>
                                <p:cTn id="24" presetID="63" presetClass="path" presetSubtype="0" accel="50000" decel="50000" fill="hold" grpId="0" nodeType="withEffect">
                                  <p:stCondLst>
                                    <p:cond delay="0"/>
                                  </p:stCondLst>
                                  <p:childTnLst>
                                    <p:animMotion origin="layout" path="M -2.91667E-6 1.11022E-16 L -0.40495 -0.00116 " pathEditMode="relative" rAng="0" ptsTypes="AA">
                                      <p:cBhvr>
                                        <p:cTn id="25" dur="2000" spd="-100000" fill="hold"/>
                                        <p:tgtEl>
                                          <p:spTgt spid="16"/>
                                        </p:tgtEl>
                                        <p:attrNameLst>
                                          <p:attrName>ppt_x</p:attrName>
                                          <p:attrName>ppt_y</p:attrName>
                                        </p:attrNameLst>
                                      </p:cBhvr>
                                      <p:rCtr x="-20247" y="-69"/>
                                    </p:animMotion>
                                  </p:childTnLst>
                                </p:cTn>
                              </p:par>
                              <p:par>
                                <p:cTn id="26" presetID="63" presetClass="path" presetSubtype="0" accel="50000" decel="50000" fill="hold" grpId="0" nodeType="withEffect">
                                  <p:stCondLst>
                                    <p:cond delay="0"/>
                                  </p:stCondLst>
                                  <p:childTnLst>
                                    <p:animMotion origin="layout" path="M 1.25E-6 1.11022E-16 L -0.37735 -0.00556 " pathEditMode="relative" rAng="0" ptsTypes="AA">
                                      <p:cBhvr>
                                        <p:cTn id="27" dur="1500" spd="-100000" fill="hold"/>
                                        <p:tgtEl>
                                          <p:spTgt spid="17"/>
                                        </p:tgtEl>
                                        <p:attrNameLst>
                                          <p:attrName>ppt_x</p:attrName>
                                          <p:attrName>ppt_y</p:attrName>
                                        </p:attrNameLst>
                                      </p:cBhvr>
                                      <p:rCtr x="-18867" y="-278"/>
                                    </p:animMotion>
                                  </p:childTnLst>
                                </p:cTn>
                              </p:par>
                              <p:par>
                                <p:cTn id="28" presetID="63" presetClass="path" presetSubtype="0" accel="50000" decel="50000" fill="hold" grpId="0" nodeType="withEffect">
                                  <p:stCondLst>
                                    <p:cond delay="0"/>
                                  </p:stCondLst>
                                  <p:childTnLst>
                                    <p:animMotion origin="layout" path="M 1.25E-6 -3.33333E-6 L -0.3862 -3.33333E-6 " pathEditMode="relative" rAng="0" ptsTypes="AA">
                                      <p:cBhvr>
                                        <p:cTn id="29" dur="1500" spd="-100000" fill="hold"/>
                                        <p:tgtEl>
                                          <p:spTgt spid="13"/>
                                        </p:tgtEl>
                                        <p:attrNameLst>
                                          <p:attrName>ppt_x</p:attrName>
                                          <p:attrName>ppt_y</p:attrName>
                                        </p:attrNameLst>
                                      </p:cBhvr>
                                      <p:rCtr x="-19310" y="0"/>
                                    </p:animMotion>
                                  </p:childTnLst>
                                </p:cTn>
                              </p:par>
                              <p:par>
                                <p:cTn id="30" presetID="63" presetClass="path" presetSubtype="0" accel="50000" decel="50000" fill="hold" grpId="0" nodeType="withEffect">
                                  <p:stCondLst>
                                    <p:cond delay="0"/>
                                  </p:stCondLst>
                                  <p:childTnLst>
                                    <p:animMotion origin="layout" path="M -3.125E-6 -2.59259E-6 L 0.40782 -2.59259E-6 " pathEditMode="relative" rAng="0" ptsTypes="AA">
                                      <p:cBhvr>
                                        <p:cTn id="31" dur="1400" spd="-100000" fill="hold"/>
                                        <p:tgtEl>
                                          <p:spTgt spid="19"/>
                                        </p:tgtEl>
                                        <p:attrNameLst>
                                          <p:attrName>ppt_x</p:attrName>
                                          <p:attrName>ppt_y</p:attrName>
                                        </p:attrNameLst>
                                      </p:cBhvr>
                                      <p:rCtr x="20391" y="0"/>
                                    </p:animMotion>
                                  </p:childTnLst>
                                </p:cTn>
                              </p:par>
                              <p:par>
                                <p:cTn id="32" presetID="63" presetClass="path" presetSubtype="0" accel="50000" decel="50000" fill="hold" grpId="0" nodeType="withEffect">
                                  <p:stCondLst>
                                    <p:cond delay="0"/>
                                  </p:stCondLst>
                                  <p:childTnLst>
                                    <p:animMotion origin="layout" path="M -3.125E-6 -3.7037E-6 L 0.41797 0.00556 " pathEditMode="relative" rAng="0" ptsTypes="AA">
                                      <p:cBhvr>
                                        <p:cTn id="33" dur="1400" spd="-100000" fill="hold"/>
                                        <p:tgtEl>
                                          <p:spTgt spid="21"/>
                                        </p:tgtEl>
                                        <p:attrNameLst>
                                          <p:attrName>ppt_x</p:attrName>
                                          <p:attrName>ppt_y</p:attrName>
                                        </p:attrNameLst>
                                      </p:cBhvr>
                                      <p:rCtr x="20898" y="278"/>
                                    </p:animMotion>
                                  </p:childTnLst>
                                </p:cTn>
                              </p:par>
                              <p:par>
                                <p:cTn id="34" presetID="63" presetClass="path" presetSubtype="0" accel="50000" decel="50000" fill="hold" grpId="0" nodeType="withEffect">
                                  <p:stCondLst>
                                    <p:cond delay="0"/>
                                  </p:stCondLst>
                                  <p:childTnLst>
                                    <p:animMotion origin="layout" path="M -4.16667E-6 -1.85185E-6 L -0.33385 0.00949 " pathEditMode="relative" rAng="0" ptsTypes="AA">
                                      <p:cBhvr>
                                        <p:cTn id="35" dur="2000" spd="-100000" fill="hold"/>
                                        <p:tgtEl>
                                          <p:spTgt spid="7"/>
                                        </p:tgtEl>
                                        <p:attrNameLst>
                                          <p:attrName>ppt_x</p:attrName>
                                          <p:attrName>ppt_y</p:attrName>
                                        </p:attrNameLst>
                                      </p:cBhvr>
                                      <p:rCtr x="-16693" y="463"/>
                                    </p:animMotion>
                                  </p:childTnLst>
                                </p:cTn>
                              </p:par>
                              <p:par>
                                <p:cTn id="36" presetID="63" presetClass="path" presetSubtype="0" accel="50000" decel="50000" fill="hold" grpId="0" nodeType="withEffect">
                                  <p:stCondLst>
                                    <p:cond delay="0"/>
                                  </p:stCondLst>
                                  <p:childTnLst>
                                    <p:animMotion origin="layout" path="M -2.08333E-6 -1.11111E-6 L -0.32252 -0.01667 " pathEditMode="relative" rAng="0" ptsTypes="AA">
                                      <p:cBhvr>
                                        <p:cTn id="37" dur="2000" spd="-100000" fill="hold"/>
                                        <p:tgtEl>
                                          <p:spTgt spid="9"/>
                                        </p:tgtEl>
                                        <p:attrNameLst>
                                          <p:attrName>ppt_x</p:attrName>
                                          <p:attrName>ppt_y</p:attrName>
                                        </p:attrNameLst>
                                      </p:cBhvr>
                                      <p:rCtr x="-16133" y="-833"/>
                                    </p:animMotion>
                                  </p:childTnLst>
                                </p:cTn>
                              </p:par>
                              <p:par>
                                <p:cTn id="38" presetID="63" presetClass="path" presetSubtype="0" accel="50000" decel="50000" fill="hold" grpId="0" nodeType="withEffect">
                                  <p:stCondLst>
                                    <p:cond delay="0"/>
                                  </p:stCondLst>
                                  <p:childTnLst>
                                    <p:animMotion origin="layout" path="M -1.66667E-6 4.44444E-6 L 0.37878 -0.00672 " pathEditMode="relative" rAng="0" ptsTypes="AA">
                                      <p:cBhvr>
                                        <p:cTn id="39" dur="2000" spd="-100000" fill="hold"/>
                                        <p:tgtEl>
                                          <p:spTgt spid="11"/>
                                        </p:tgtEl>
                                        <p:attrNameLst>
                                          <p:attrName>ppt_x</p:attrName>
                                          <p:attrName>ppt_y</p:attrName>
                                        </p:attrNameLst>
                                      </p:cBhvr>
                                      <p:rCtr x="18932" y="-347"/>
                                    </p:animMotion>
                                  </p:childTnLst>
                                </p:cTn>
                              </p:par>
                              <p:par>
                                <p:cTn id="40" presetID="63" presetClass="path" presetSubtype="0" accel="50000" decel="50000" fill="hold" grpId="0" nodeType="withEffect">
                                  <p:stCondLst>
                                    <p:cond delay="0"/>
                                  </p:stCondLst>
                                  <p:childTnLst>
                                    <p:animMotion origin="layout" path="M -3.95833E-6 -3.7037E-7 L 0.37592 0.00857 " pathEditMode="relative" rAng="0" ptsTypes="AA">
                                      <p:cBhvr>
                                        <p:cTn id="41" dur="2000" spd="-100000" fill="hold"/>
                                        <p:tgtEl>
                                          <p:spTgt spid="10"/>
                                        </p:tgtEl>
                                        <p:attrNameLst>
                                          <p:attrName>ppt_x</p:attrName>
                                          <p:attrName>ppt_y</p:attrName>
                                        </p:attrNameLst>
                                      </p:cBhvr>
                                      <p:rCtr x="18789"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p:bldP spid="9" grpId="0"/>
      <p:bldP spid="10" grpId="0"/>
      <p:bldP spid="11" grpId="0"/>
      <p:bldP spid="12" grpId="0" animBg="1"/>
      <p:bldP spid="13"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84184" y="1586670"/>
            <a:ext cx="7761733" cy="583232"/>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1979434" y="1646682"/>
            <a:ext cx="8059916" cy="523220"/>
          </a:xfrm>
          <a:prstGeom prst="rect">
            <a:avLst/>
          </a:prstGeom>
          <a:noFill/>
        </p:spPr>
        <p:txBody>
          <a:bodyPr wrap="square" rtlCol="0">
            <a:spAutoFit/>
          </a:bodyPr>
          <a:lstStyle/>
          <a:p>
            <a:r>
              <a:rPr lang="fr-FR" sz="2800" b="1" dirty="0">
                <a:solidFill>
                  <a:schemeClr val="bg1"/>
                </a:solidFill>
                <a:latin typeface="Calibri "/>
              </a:rPr>
              <a:t>III.  FONDEMENTS ET VISION DE LA SNCD</a:t>
            </a:r>
            <a:endParaRPr lang="en-US" sz="2800" b="1" dirty="0">
              <a:solidFill>
                <a:schemeClr val="bg1"/>
              </a:solidFill>
              <a:latin typeface="Helvetica" pitchFamily="2" charset="0"/>
              <a:cs typeface="Aldhabi" panose="01000000000000000000" pitchFamily="2" charset="-78"/>
            </a:endParaRPr>
          </a:p>
        </p:txBody>
      </p:sp>
      <p:sp>
        <p:nvSpPr>
          <p:cNvPr id="4" name="ZoneTexte 3"/>
          <p:cNvSpPr txBox="1"/>
          <p:nvPr/>
        </p:nvSpPr>
        <p:spPr>
          <a:xfrm>
            <a:off x="807843" y="2330643"/>
            <a:ext cx="10420350" cy="1323439"/>
          </a:xfrm>
          <a:prstGeom prst="rect">
            <a:avLst/>
          </a:prstGeom>
          <a:noFill/>
        </p:spPr>
        <p:txBody>
          <a:bodyPr wrap="square" rtlCol="0">
            <a:spAutoFit/>
          </a:bodyPr>
          <a:lstStyle/>
          <a:p>
            <a:pPr algn="just"/>
            <a:r>
              <a:rPr lang="fr-FR" sz="2000" dirty="0">
                <a:latin typeface="Helvetica" pitchFamily="2" charset="0"/>
              </a:rPr>
              <a:t>La SNCD se fonde sur un idéal de coopération profitable à tous tel qu’il apparait notamment dans les différents traités et accords internationaux ainsi que dans les documents d’orientation stratégique du Gouvernement du Burundi en matière de développement.</a:t>
            </a:r>
          </a:p>
        </p:txBody>
      </p:sp>
      <p:sp>
        <p:nvSpPr>
          <p:cNvPr id="9" name="Forme libre 8"/>
          <p:cNvSpPr/>
          <p:nvPr/>
        </p:nvSpPr>
        <p:spPr>
          <a:xfrm>
            <a:off x="606713" y="4071495"/>
            <a:ext cx="5379223" cy="1655535"/>
          </a:xfrm>
          <a:custGeom>
            <a:avLst/>
            <a:gdLst>
              <a:gd name="connsiteX0" fmla="*/ 820162 w 5632712"/>
              <a:gd name="connsiteY0" fmla="*/ 0 h 1733550"/>
              <a:gd name="connsiteX1" fmla="*/ 5632712 w 5632712"/>
              <a:gd name="connsiteY1" fmla="*/ 0 h 1733550"/>
              <a:gd name="connsiteX2" fmla="*/ 5632712 w 5632712"/>
              <a:gd name="connsiteY2" fmla="*/ 1733550 h 1733550"/>
              <a:gd name="connsiteX3" fmla="*/ 820162 w 5632712"/>
              <a:gd name="connsiteY3" fmla="*/ 1733550 h 1733550"/>
              <a:gd name="connsiteX4" fmla="*/ 820162 w 5632712"/>
              <a:gd name="connsiteY4" fmla="*/ 1723517 h 1733550"/>
              <a:gd name="connsiteX5" fmla="*/ 770842 w 5632712"/>
              <a:gd name="connsiteY5" fmla="*/ 1721026 h 1733550"/>
              <a:gd name="connsiteX6" fmla="*/ 0 w 5632712"/>
              <a:gd name="connsiteY6" fmla="*/ 866827 h 1733550"/>
              <a:gd name="connsiteX7" fmla="*/ 770842 w 5632712"/>
              <a:gd name="connsiteY7" fmla="*/ 12628 h 1733550"/>
              <a:gd name="connsiteX8" fmla="*/ 820162 w 5632712"/>
              <a:gd name="connsiteY8" fmla="*/ 10138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2712" h="1733550">
                <a:moveTo>
                  <a:pt x="820162" y="0"/>
                </a:moveTo>
                <a:lnTo>
                  <a:pt x="5632712" y="0"/>
                </a:lnTo>
                <a:lnTo>
                  <a:pt x="5632712" y="1733550"/>
                </a:lnTo>
                <a:lnTo>
                  <a:pt x="820162" y="1733550"/>
                </a:lnTo>
                <a:lnTo>
                  <a:pt x="820162" y="1723517"/>
                </a:lnTo>
                <a:lnTo>
                  <a:pt x="770842" y="1721026"/>
                </a:lnTo>
                <a:cubicBezTo>
                  <a:pt x="337872" y="1677056"/>
                  <a:pt x="0" y="1311398"/>
                  <a:pt x="0" y="866827"/>
                </a:cubicBezTo>
                <a:cubicBezTo>
                  <a:pt x="0" y="422256"/>
                  <a:pt x="337872" y="56599"/>
                  <a:pt x="770842" y="12628"/>
                </a:cubicBezTo>
                <a:lnTo>
                  <a:pt x="820162" y="10138"/>
                </a:ln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809014" y="4225296"/>
            <a:ext cx="1344651" cy="134465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68848" y="3782739"/>
            <a:ext cx="2617088" cy="426517"/>
          </a:xfrm>
          <a:prstGeom prst="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2217833" y="4343812"/>
            <a:ext cx="3653579" cy="1246495"/>
          </a:xfrm>
          <a:prstGeom prst="rect">
            <a:avLst/>
          </a:prstGeom>
          <a:noFill/>
        </p:spPr>
        <p:txBody>
          <a:bodyPr wrap="square" rtlCol="0">
            <a:spAutoFit/>
          </a:bodyPr>
          <a:lstStyle/>
          <a:p>
            <a:pPr algn="just"/>
            <a:r>
              <a:rPr lang="fr-FR" sz="1500" dirty="0">
                <a:solidFill>
                  <a:schemeClr val="bg1"/>
                </a:solidFill>
                <a:latin typeface="Helvetica" pitchFamily="2" charset="0"/>
              </a:rPr>
              <a:t>il s’agit notamment de la Déclaration de Paris (2005), de l’Accord de Partenariat de Busan (2011), de l’Agenda 2030 des Nations Unies et de l’Agenda 2063 de l’Union Africaine (2015)</a:t>
            </a:r>
          </a:p>
        </p:txBody>
      </p:sp>
      <p:sp>
        <p:nvSpPr>
          <p:cNvPr id="12" name="ZoneTexte 11"/>
          <p:cNvSpPr txBox="1"/>
          <p:nvPr/>
        </p:nvSpPr>
        <p:spPr>
          <a:xfrm>
            <a:off x="3539092" y="3826720"/>
            <a:ext cx="2626174" cy="323165"/>
          </a:xfrm>
          <a:prstGeom prst="rect">
            <a:avLst/>
          </a:prstGeom>
          <a:noFill/>
        </p:spPr>
        <p:txBody>
          <a:bodyPr wrap="square" rtlCol="0">
            <a:spAutoFit/>
          </a:bodyPr>
          <a:lstStyle/>
          <a:p>
            <a:pPr algn="just"/>
            <a:r>
              <a:rPr lang="fr-FR" sz="1500" b="1" dirty="0">
                <a:solidFill>
                  <a:schemeClr val="bg1"/>
                </a:solidFill>
                <a:latin typeface="Helvetica" pitchFamily="2" charset="0"/>
              </a:rPr>
              <a:t>Au niveau international,</a:t>
            </a:r>
          </a:p>
        </p:txBody>
      </p:sp>
      <p:sp>
        <p:nvSpPr>
          <p:cNvPr id="13" name="Forme libre 12"/>
          <p:cNvSpPr/>
          <p:nvPr/>
        </p:nvSpPr>
        <p:spPr>
          <a:xfrm flipH="1">
            <a:off x="6159048" y="4071495"/>
            <a:ext cx="5379223" cy="1655535"/>
          </a:xfrm>
          <a:custGeom>
            <a:avLst/>
            <a:gdLst>
              <a:gd name="connsiteX0" fmla="*/ 820162 w 5632712"/>
              <a:gd name="connsiteY0" fmla="*/ 0 h 1733550"/>
              <a:gd name="connsiteX1" fmla="*/ 5632712 w 5632712"/>
              <a:gd name="connsiteY1" fmla="*/ 0 h 1733550"/>
              <a:gd name="connsiteX2" fmla="*/ 5632712 w 5632712"/>
              <a:gd name="connsiteY2" fmla="*/ 1733550 h 1733550"/>
              <a:gd name="connsiteX3" fmla="*/ 820162 w 5632712"/>
              <a:gd name="connsiteY3" fmla="*/ 1733550 h 1733550"/>
              <a:gd name="connsiteX4" fmla="*/ 820162 w 5632712"/>
              <a:gd name="connsiteY4" fmla="*/ 1723517 h 1733550"/>
              <a:gd name="connsiteX5" fmla="*/ 770842 w 5632712"/>
              <a:gd name="connsiteY5" fmla="*/ 1721026 h 1733550"/>
              <a:gd name="connsiteX6" fmla="*/ 0 w 5632712"/>
              <a:gd name="connsiteY6" fmla="*/ 866827 h 1733550"/>
              <a:gd name="connsiteX7" fmla="*/ 770842 w 5632712"/>
              <a:gd name="connsiteY7" fmla="*/ 12628 h 1733550"/>
              <a:gd name="connsiteX8" fmla="*/ 820162 w 5632712"/>
              <a:gd name="connsiteY8" fmla="*/ 10138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2712" h="1733550">
                <a:moveTo>
                  <a:pt x="820162" y="0"/>
                </a:moveTo>
                <a:lnTo>
                  <a:pt x="5632712" y="0"/>
                </a:lnTo>
                <a:lnTo>
                  <a:pt x="5632712" y="1733550"/>
                </a:lnTo>
                <a:lnTo>
                  <a:pt x="820162" y="1733550"/>
                </a:lnTo>
                <a:lnTo>
                  <a:pt x="820162" y="1723517"/>
                </a:lnTo>
                <a:lnTo>
                  <a:pt x="770842" y="1721026"/>
                </a:lnTo>
                <a:cubicBezTo>
                  <a:pt x="337872" y="1677056"/>
                  <a:pt x="0" y="1311398"/>
                  <a:pt x="0" y="866827"/>
                </a:cubicBezTo>
                <a:cubicBezTo>
                  <a:pt x="0" y="422256"/>
                  <a:pt x="337872" y="56599"/>
                  <a:pt x="770842" y="12628"/>
                </a:cubicBezTo>
                <a:lnTo>
                  <a:pt x="820162" y="10138"/>
                </a:ln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10006577" y="4239173"/>
            <a:ext cx="1344651" cy="134465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70375" y="3782739"/>
            <a:ext cx="2617088" cy="426517"/>
          </a:xfrm>
          <a:prstGeom prst="rect">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p:cNvSpPr txBox="1"/>
          <p:nvPr/>
        </p:nvSpPr>
        <p:spPr>
          <a:xfrm>
            <a:off x="6266442" y="4366989"/>
            <a:ext cx="3653579" cy="1246495"/>
          </a:xfrm>
          <a:prstGeom prst="rect">
            <a:avLst/>
          </a:prstGeom>
          <a:noFill/>
        </p:spPr>
        <p:txBody>
          <a:bodyPr wrap="square" rtlCol="0">
            <a:spAutoFit/>
          </a:bodyPr>
          <a:lstStyle/>
          <a:p>
            <a:pPr algn="just"/>
            <a:r>
              <a:rPr lang="fr-FR" sz="1500" dirty="0">
                <a:solidFill>
                  <a:schemeClr val="bg1"/>
                </a:solidFill>
                <a:latin typeface="Helvetica" pitchFamily="2" charset="0"/>
              </a:rPr>
              <a:t>la SNCD trouve ses fondements dans le Plan National de Développement (2018-2027) révisé, lequel est lui-même aligné sur la Vision « Burundi Pays émergent en 2040 et développé en 2060 ».</a:t>
            </a:r>
          </a:p>
        </p:txBody>
      </p:sp>
      <p:sp>
        <p:nvSpPr>
          <p:cNvPr id="18" name="ZoneTexte 17"/>
          <p:cNvSpPr txBox="1"/>
          <p:nvPr/>
        </p:nvSpPr>
        <p:spPr>
          <a:xfrm>
            <a:off x="6340619" y="3826720"/>
            <a:ext cx="2626174" cy="323165"/>
          </a:xfrm>
          <a:prstGeom prst="rect">
            <a:avLst/>
          </a:prstGeom>
          <a:noFill/>
        </p:spPr>
        <p:txBody>
          <a:bodyPr wrap="square" rtlCol="0">
            <a:spAutoFit/>
          </a:bodyPr>
          <a:lstStyle/>
          <a:p>
            <a:pPr algn="just"/>
            <a:r>
              <a:rPr lang="fr-FR" sz="1500" b="1" dirty="0">
                <a:solidFill>
                  <a:schemeClr val="bg1"/>
                </a:solidFill>
                <a:latin typeface="Helvetica" pitchFamily="2" charset="0"/>
              </a:rPr>
              <a:t>Au niveau national,</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26" y="4366989"/>
            <a:ext cx="1061225" cy="997833"/>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7334" y="4366988"/>
            <a:ext cx="982233" cy="1138005"/>
          </a:xfrm>
          <a:prstGeom prst="rect">
            <a:avLst/>
          </a:prstGeom>
        </p:spPr>
      </p:pic>
    </p:spTree>
    <p:extLst>
      <p:ext uri="{BB962C8B-B14F-4D97-AF65-F5344CB8AC3E}">
        <p14:creationId xmlns:p14="http://schemas.microsoft.com/office/powerpoint/2010/main" val="9312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500"/>
                                        <p:tgtEl>
                                          <p:spTgt spid="4"/>
                                        </p:tgtEl>
                                      </p:cBhvr>
                                    </p:animEffect>
                                    <p:anim calcmode="lin" valueType="num">
                                      <p:cBhvr>
                                        <p:cTn id="20" dur="1500" fill="hold"/>
                                        <p:tgtEl>
                                          <p:spTgt spid="4"/>
                                        </p:tgtEl>
                                        <p:attrNameLst>
                                          <p:attrName>ppt_x</p:attrName>
                                        </p:attrNameLst>
                                      </p:cBhvr>
                                      <p:tavLst>
                                        <p:tav tm="0">
                                          <p:val>
                                            <p:strVal val="#ppt_x"/>
                                          </p:val>
                                        </p:tav>
                                        <p:tav tm="100000">
                                          <p:val>
                                            <p:strVal val="#ppt_x"/>
                                          </p:val>
                                        </p:tav>
                                      </p:tavLst>
                                    </p:anim>
                                    <p:anim calcmode="lin" valueType="num">
                                      <p:cBhvr>
                                        <p:cTn id="21" dur="1500" fill="hold"/>
                                        <p:tgtEl>
                                          <p:spTgt spid="4"/>
                                        </p:tgtEl>
                                        <p:attrNameLst>
                                          <p:attrName>ppt_y</p:attrName>
                                        </p:attrNameLst>
                                      </p:cBhvr>
                                      <p:tavLst>
                                        <p:tav tm="0">
                                          <p:val>
                                            <p:strVal val="#ppt_y+.1"/>
                                          </p:val>
                                        </p:tav>
                                        <p:tav tm="100000">
                                          <p:val>
                                            <p:strVal val="#ppt_y"/>
                                          </p:val>
                                        </p:tav>
                                      </p:tavLst>
                                    </p:anim>
                                  </p:childTnLst>
                                </p:cTn>
                              </p:par>
                              <p:par>
                                <p:cTn id="22" presetID="63" presetClass="path" presetSubtype="0" accel="50000" decel="50000" fill="hold" grpId="0" nodeType="withEffect">
                                  <p:stCondLst>
                                    <p:cond delay="0"/>
                                  </p:stCondLst>
                                  <p:childTnLst>
                                    <p:animMotion origin="layout" path="M -1.45833E-6 1.11111E-6 L 0.54349 -0.00046 " pathEditMode="relative" rAng="0" ptsTypes="AA">
                                      <p:cBhvr>
                                        <p:cTn id="23" dur="2000" spd="-100000" fill="hold"/>
                                        <p:tgtEl>
                                          <p:spTgt spid="16"/>
                                        </p:tgtEl>
                                        <p:attrNameLst>
                                          <p:attrName>ppt_x</p:attrName>
                                          <p:attrName>ppt_y</p:attrName>
                                        </p:attrNameLst>
                                      </p:cBhvr>
                                      <p:rCtr x="27174" y="-23"/>
                                    </p:animMotion>
                                  </p:childTnLst>
                                </p:cTn>
                              </p:par>
                              <p:par>
                                <p:cTn id="24" presetID="63" presetClass="path" presetSubtype="0" accel="50000" decel="50000" fill="hold" grpId="0" nodeType="withEffect">
                                  <p:stCondLst>
                                    <p:cond delay="0"/>
                                  </p:stCondLst>
                                  <p:childTnLst>
                                    <p:animMotion origin="layout" path="M -4.375E-6 -1.48148E-6 L 0.5056 0.0007 " pathEditMode="relative" rAng="0" ptsTypes="AA">
                                      <p:cBhvr>
                                        <p:cTn id="25" dur="2600" spd="-100000" fill="hold"/>
                                        <p:tgtEl>
                                          <p:spTgt spid="18"/>
                                        </p:tgtEl>
                                        <p:attrNameLst>
                                          <p:attrName>ppt_x</p:attrName>
                                          <p:attrName>ppt_y</p:attrName>
                                        </p:attrNameLst>
                                      </p:cBhvr>
                                      <p:rCtr x="25273" y="23"/>
                                    </p:animMotion>
                                  </p:childTnLst>
                                </p:cTn>
                              </p:par>
                              <p:par>
                                <p:cTn id="26" presetID="63" presetClass="path" presetSubtype="0" accel="50000" decel="50000" fill="hold" grpId="0" nodeType="withEffect">
                                  <p:stCondLst>
                                    <p:cond delay="0"/>
                                  </p:stCondLst>
                                  <p:childTnLst>
                                    <p:animMotion origin="layout" path="M -1.25E-6 -1.85185E-6 L 0.53672 0.00162 " pathEditMode="relative" rAng="0" ptsTypes="AA">
                                      <p:cBhvr>
                                        <p:cTn id="27" dur="2000" spd="-100000" fill="hold"/>
                                        <p:tgtEl>
                                          <p:spTgt spid="13"/>
                                        </p:tgtEl>
                                        <p:attrNameLst>
                                          <p:attrName>ppt_x</p:attrName>
                                          <p:attrName>ppt_y</p:attrName>
                                        </p:attrNameLst>
                                      </p:cBhvr>
                                      <p:rCtr x="26836" y="69"/>
                                    </p:animMotion>
                                  </p:childTnLst>
                                </p:cTn>
                              </p:par>
                              <p:par>
                                <p:cTn id="28" presetID="63" presetClass="path" presetSubtype="0" accel="50000" decel="50000" fill="hold" grpId="0" nodeType="withEffect">
                                  <p:stCondLst>
                                    <p:cond delay="0"/>
                                  </p:stCondLst>
                                  <p:childTnLst>
                                    <p:animMotion origin="layout" path="M -2.08333E-6 3.7037E-6 L 0.51537 0.00578 " pathEditMode="relative" rAng="0" ptsTypes="AA">
                                      <p:cBhvr>
                                        <p:cTn id="29" dur="2600" spd="-100000" fill="hold"/>
                                        <p:tgtEl>
                                          <p:spTgt spid="17"/>
                                        </p:tgtEl>
                                        <p:attrNameLst>
                                          <p:attrName>ppt_x</p:attrName>
                                          <p:attrName>ppt_y</p:attrName>
                                        </p:attrNameLst>
                                      </p:cBhvr>
                                      <p:rCtr x="25768" y="278"/>
                                    </p:animMotion>
                                  </p:childTnLst>
                                </p:cTn>
                              </p:par>
                              <p:par>
                                <p:cTn id="30" presetID="63" presetClass="path" presetSubtype="0" accel="50000" decel="50000" fill="hold" nodeType="withEffect">
                                  <p:stCondLst>
                                    <p:cond delay="0"/>
                                  </p:stCondLst>
                                  <p:childTnLst>
                                    <p:animMotion origin="layout" path="M 2.08333E-6 4.07407E-6 L 0.20338 0.00625 " pathEditMode="relative" rAng="0" ptsTypes="AA">
                                      <p:cBhvr>
                                        <p:cTn id="31" dur="2000" spd="-100000" fill="hold"/>
                                        <p:tgtEl>
                                          <p:spTgt spid="19"/>
                                        </p:tgtEl>
                                        <p:attrNameLst>
                                          <p:attrName>ppt_x</p:attrName>
                                          <p:attrName>ppt_y</p:attrName>
                                        </p:attrNameLst>
                                      </p:cBhvr>
                                      <p:rCtr x="10169" y="301"/>
                                    </p:animMotion>
                                  </p:childTnLst>
                                </p:cTn>
                              </p:par>
                              <p:par>
                                <p:cTn id="32" presetID="63" presetClass="path" presetSubtype="0" accel="50000" decel="50000" fill="hold" grpId="0" nodeType="withEffect">
                                  <p:stCondLst>
                                    <p:cond delay="0"/>
                                  </p:stCondLst>
                                  <p:childTnLst>
                                    <p:animMotion origin="layout" path="M -1.25E-6 -2.22222E-6 L 0.22279 0.0125 " pathEditMode="relative" rAng="0" ptsTypes="AA">
                                      <p:cBhvr>
                                        <p:cTn id="33" dur="2000" spd="-100000" fill="hold"/>
                                        <p:tgtEl>
                                          <p:spTgt spid="14"/>
                                        </p:tgtEl>
                                        <p:attrNameLst>
                                          <p:attrName>ppt_x</p:attrName>
                                          <p:attrName>ppt_y</p:attrName>
                                        </p:attrNameLst>
                                      </p:cBhvr>
                                      <p:rCtr x="11133" y="625"/>
                                    </p:animMotion>
                                  </p:childTnLst>
                                </p:cTn>
                              </p:par>
                              <p:par>
                                <p:cTn id="34" presetID="35" presetClass="path" presetSubtype="0" accel="50000" decel="50000" fill="hold" grpId="0" nodeType="withEffect">
                                  <p:stCondLst>
                                    <p:cond delay="0"/>
                                  </p:stCondLst>
                                  <p:childTnLst>
                                    <p:animMotion origin="layout" path="M 3.33333E-6 -1.48148E-6 L -0.55899 0.00347 " pathEditMode="relative" rAng="0" ptsTypes="AA">
                                      <p:cBhvr>
                                        <p:cTn id="35" dur="2500" spd="-100000" fill="hold"/>
                                        <p:tgtEl>
                                          <p:spTgt spid="12"/>
                                        </p:tgtEl>
                                        <p:attrNameLst>
                                          <p:attrName>ppt_x</p:attrName>
                                          <p:attrName>ppt_y</p:attrName>
                                        </p:attrNameLst>
                                      </p:cBhvr>
                                      <p:rCtr x="-27956" y="162"/>
                                    </p:animMotion>
                                  </p:childTnLst>
                                </p:cTn>
                              </p:par>
                              <p:par>
                                <p:cTn id="36" presetID="35" presetClass="path" presetSubtype="0" accel="50000" decel="50000" fill="hold" grpId="0" nodeType="withEffect">
                                  <p:stCondLst>
                                    <p:cond delay="0"/>
                                  </p:stCondLst>
                                  <p:childTnLst>
                                    <p:animMotion origin="layout" path="M -3.75E-6 1.11111E-6 L -0.51836 0.00231 " pathEditMode="relative" rAng="0" ptsTypes="AA">
                                      <p:cBhvr>
                                        <p:cTn id="37" dur="2000" spd="-100000" fill="hold"/>
                                        <p:tgtEl>
                                          <p:spTgt spid="7"/>
                                        </p:tgtEl>
                                        <p:attrNameLst>
                                          <p:attrName>ppt_x</p:attrName>
                                          <p:attrName>ppt_y</p:attrName>
                                        </p:attrNameLst>
                                      </p:cBhvr>
                                      <p:rCtr x="-25924" y="116"/>
                                    </p:animMotion>
                                  </p:childTnLst>
                                </p:cTn>
                              </p:par>
                              <p:par>
                                <p:cTn id="38" presetID="35" presetClass="path" presetSubtype="0" accel="50000" decel="50000" fill="hold" grpId="0" nodeType="withEffect">
                                  <p:stCondLst>
                                    <p:cond delay="0"/>
                                  </p:stCondLst>
                                  <p:childTnLst>
                                    <p:animMotion origin="layout" path="M -2.5E-6 -1.85185E-6 L -0.51614 0.00903 " pathEditMode="relative" rAng="0" ptsTypes="AA">
                                      <p:cBhvr>
                                        <p:cTn id="39" dur="2000" spd="-100000" fill="hold"/>
                                        <p:tgtEl>
                                          <p:spTgt spid="9"/>
                                        </p:tgtEl>
                                        <p:attrNameLst>
                                          <p:attrName>ppt_x</p:attrName>
                                          <p:attrName>ppt_y</p:attrName>
                                        </p:attrNameLst>
                                      </p:cBhvr>
                                      <p:rCtr x="-25807" y="440"/>
                                    </p:animMotion>
                                  </p:childTnLst>
                                </p:cTn>
                              </p:par>
                              <p:par>
                                <p:cTn id="40" presetID="35" presetClass="path" presetSubtype="0" accel="50000" decel="50000" fill="hold" grpId="0" nodeType="withEffect">
                                  <p:stCondLst>
                                    <p:cond delay="0"/>
                                  </p:stCondLst>
                                  <p:childTnLst>
                                    <p:animMotion origin="layout" path="M -8.33333E-7 -4.07407E-6 L -0.547 0.00672 " pathEditMode="relative" rAng="0" ptsTypes="AA">
                                      <p:cBhvr>
                                        <p:cTn id="41" dur="2600" spd="-100000" fill="hold"/>
                                        <p:tgtEl>
                                          <p:spTgt spid="11"/>
                                        </p:tgtEl>
                                        <p:attrNameLst>
                                          <p:attrName>ppt_x</p:attrName>
                                          <p:attrName>ppt_y</p:attrName>
                                        </p:attrNameLst>
                                      </p:cBhvr>
                                      <p:rCtr x="-27357" y="324"/>
                                    </p:animMotion>
                                  </p:childTnLst>
                                </p:cTn>
                              </p:par>
                              <p:par>
                                <p:cTn id="42" presetID="35" presetClass="path" presetSubtype="0" accel="50000" decel="50000" fill="hold" nodeType="withEffect">
                                  <p:stCondLst>
                                    <p:cond delay="0"/>
                                  </p:stCondLst>
                                  <p:childTnLst>
                                    <p:animMotion origin="layout" path="M -4.375E-6 -7.40741E-7 L -0.18789 -0.00093 " pathEditMode="relative" rAng="0" ptsTypes="AA">
                                      <p:cBhvr>
                                        <p:cTn id="43" dur="2000" spd="-100000" fill="hold"/>
                                        <p:tgtEl>
                                          <p:spTgt spid="10"/>
                                        </p:tgtEl>
                                        <p:attrNameLst>
                                          <p:attrName>ppt_x</p:attrName>
                                          <p:attrName>ppt_y</p:attrName>
                                        </p:attrNameLst>
                                      </p:cBhvr>
                                      <p:rCtr x="-9401" y="-46"/>
                                    </p:animMotion>
                                  </p:childTnLst>
                                </p:cTn>
                              </p:par>
                              <p:par>
                                <p:cTn id="44" presetID="35" presetClass="path" presetSubtype="0" accel="50000" decel="50000" fill="hold" grpId="0" nodeType="withEffect">
                                  <p:stCondLst>
                                    <p:cond delay="0"/>
                                  </p:stCondLst>
                                  <p:childTnLst>
                                    <p:animMotion origin="layout" path="M -4.375E-6 -3.7037E-7 L -0.22421 0.00926 " pathEditMode="relative" rAng="0" ptsTypes="AA">
                                      <p:cBhvr>
                                        <p:cTn id="45" dur="2000" spd="-100000" fill="hold"/>
                                        <p:tgtEl>
                                          <p:spTgt spid="8"/>
                                        </p:tgtEl>
                                        <p:attrNameLst>
                                          <p:attrName>ppt_x</p:attrName>
                                          <p:attrName>ppt_y</p:attrName>
                                        </p:attrNameLst>
                                      </p:cBhvr>
                                      <p:rCtr x="-11211"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animBg="1"/>
      <p:bldP spid="8" grpId="0" animBg="1"/>
      <p:bldP spid="7" grpId="0" animBg="1"/>
      <p:bldP spid="11" grpId="0"/>
      <p:bldP spid="12" grpId="0"/>
      <p:bldP spid="13" grpId="0" animBg="1"/>
      <p:bldP spid="14" grpId="0" animBg="1"/>
      <p:bldP spid="16"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Forme libre 46"/>
          <p:cNvSpPr>
            <a:spLocks/>
          </p:cNvSpPr>
          <p:nvPr/>
        </p:nvSpPr>
        <p:spPr>
          <a:xfrm rot="20522173">
            <a:off x="8715019" y="6254977"/>
            <a:ext cx="3737146" cy="1096408"/>
          </a:xfrm>
          <a:custGeom>
            <a:avLst/>
            <a:gdLst>
              <a:gd name="connsiteX0" fmla="*/ 3737146 w 3737146"/>
              <a:gd name="connsiteY0" fmla="*/ 0 h 1096408"/>
              <a:gd name="connsiteX1" fmla="*/ 3381668 w 3737146"/>
              <a:gd name="connsiteY1" fmla="*/ 1096408 h 1096408"/>
              <a:gd name="connsiteX2" fmla="*/ 0 w 3737146"/>
              <a:gd name="connsiteY2" fmla="*/ 0 h 1096408"/>
            </a:gdLst>
            <a:ahLst/>
            <a:cxnLst>
              <a:cxn ang="0">
                <a:pos x="connsiteX0" y="connsiteY0"/>
              </a:cxn>
              <a:cxn ang="0">
                <a:pos x="connsiteX1" y="connsiteY1"/>
              </a:cxn>
              <a:cxn ang="0">
                <a:pos x="connsiteX2" y="connsiteY2"/>
              </a:cxn>
            </a:cxnLst>
            <a:rect l="l" t="t" r="r" b="b"/>
            <a:pathLst>
              <a:path w="3737146" h="1096408">
                <a:moveTo>
                  <a:pt x="3737146" y="0"/>
                </a:moveTo>
                <a:lnTo>
                  <a:pt x="3381668" y="1096408"/>
                </a:lnTo>
                <a:lnTo>
                  <a:pt x="0" y="0"/>
                </a:lnTo>
                <a:close/>
              </a:path>
            </a:pathLst>
          </a:cu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p:cNvSpPr txBox="1"/>
          <p:nvPr/>
        </p:nvSpPr>
        <p:spPr>
          <a:xfrm>
            <a:off x="398165" y="2860034"/>
            <a:ext cx="3981330" cy="1446550"/>
          </a:xfrm>
          <a:prstGeom prst="rect">
            <a:avLst/>
          </a:prstGeom>
          <a:noFill/>
        </p:spPr>
        <p:txBody>
          <a:bodyPr wrap="square" rtlCol="0">
            <a:spAutoFit/>
          </a:bodyPr>
          <a:lstStyle/>
          <a:p>
            <a:pPr algn="just"/>
            <a:r>
              <a:rPr lang="fr-FR" sz="2800" b="1" dirty="0">
                <a:solidFill>
                  <a:srgbClr val="EE5242"/>
                </a:solidFill>
                <a:latin typeface="Helvetica" pitchFamily="2" charset="0"/>
              </a:rPr>
              <a:t>La vision du Burundi </a:t>
            </a:r>
            <a:r>
              <a:rPr lang="fr-FR" sz="2000" dirty="0">
                <a:solidFill>
                  <a:schemeClr val="bg1"/>
                </a:solidFill>
                <a:latin typeface="Helvetica" pitchFamily="2" charset="0"/>
              </a:rPr>
              <a:t>en matière de coopération au développement est définie autour de trois piliers essentiels à savoir</a:t>
            </a:r>
          </a:p>
        </p:txBody>
      </p:sp>
      <p:sp>
        <p:nvSpPr>
          <p:cNvPr id="5" name="Rectangle à coins arrondis 4"/>
          <p:cNvSpPr/>
          <p:nvPr/>
        </p:nvSpPr>
        <p:spPr>
          <a:xfrm>
            <a:off x="6688183" y="1167634"/>
            <a:ext cx="4797964" cy="1170615"/>
          </a:xfrm>
          <a:prstGeom prst="roundRect">
            <a:avLst>
              <a:gd name="adj" fmla="val 21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isocèle 7"/>
          <p:cNvSpPr/>
          <p:nvPr/>
        </p:nvSpPr>
        <p:spPr>
          <a:xfrm rot="2721066">
            <a:off x="10999956" y="1052167"/>
            <a:ext cx="784624" cy="359255"/>
          </a:xfrm>
          <a:prstGeom prst="triangle">
            <a:avLst/>
          </a:prstGeom>
          <a:solidFill>
            <a:srgbClr val="EE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libre 10"/>
          <p:cNvSpPr/>
          <p:nvPr/>
        </p:nvSpPr>
        <p:spPr>
          <a:xfrm flipH="1">
            <a:off x="5518254" y="1128445"/>
            <a:ext cx="2523072" cy="1251625"/>
          </a:xfrm>
          <a:custGeom>
            <a:avLst/>
            <a:gdLst>
              <a:gd name="connsiteX0" fmla="*/ 1802678 w 2523072"/>
              <a:gd name="connsiteY0" fmla="*/ 0 h 1440789"/>
              <a:gd name="connsiteX1" fmla="*/ 771994 w 2523072"/>
              <a:gd name="connsiteY1" fmla="*/ 0 h 1440789"/>
              <a:gd name="connsiteX2" fmla="*/ 0 w 2523072"/>
              <a:gd name="connsiteY2" fmla="*/ 1440789 h 1440789"/>
              <a:gd name="connsiteX3" fmla="*/ 1802678 w 2523072"/>
              <a:gd name="connsiteY3" fmla="*/ 1440789 h 1440789"/>
              <a:gd name="connsiteX4" fmla="*/ 2523072 w 2523072"/>
              <a:gd name="connsiteY4" fmla="*/ 720395 h 144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072" h="1440789">
                <a:moveTo>
                  <a:pt x="1802678" y="0"/>
                </a:moveTo>
                <a:lnTo>
                  <a:pt x="771994" y="0"/>
                </a:lnTo>
                <a:lnTo>
                  <a:pt x="0" y="1440789"/>
                </a:lnTo>
                <a:lnTo>
                  <a:pt x="1802678" y="1440789"/>
                </a:lnTo>
                <a:lnTo>
                  <a:pt x="2523072" y="720395"/>
                </a:lnTo>
                <a:close/>
              </a:path>
            </a:pathLst>
          </a:custGeom>
          <a:solidFill>
            <a:srgbClr val="EE5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p:cNvSpPr txBox="1"/>
          <p:nvPr/>
        </p:nvSpPr>
        <p:spPr>
          <a:xfrm>
            <a:off x="6241397" y="1231794"/>
            <a:ext cx="1254110" cy="461665"/>
          </a:xfrm>
          <a:prstGeom prst="rect">
            <a:avLst/>
          </a:prstGeom>
          <a:noFill/>
        </p:spPr>
        <p:txBody>
          <a:bodyPr wrap="square" rtlCol="0">
            <a:spAutoFit/>
          </a:bodyPr>
          <a:lstStyle/>
          <a:p>
            <a:pPr algn="just"/>
            <a:r>
              <a:rPr lang="fr-FR" sz="2400" dirty="0">
                <a:solidFill>
                  <a:schemeClr val="bg1"/>
                </a:solidFill>
                <a:latin typeface="Helvetica" pitchFamily="2" charset="0"/>
              </a:rPr>
              <a:t>Pilier</a:t>
            </a:r>
            <a:endParaRPr lang="fr-FR" dirty="0">
              <a:solidFill>
                <a:schemeClr val="bg1"/>
              </a:solidFill>
              <a:latin typeface="Helvetica" pitchFamily="2" charset="0"/>
            </a:endParaRPr>
          </a:p>
        </p:txBody>
      </p:sp>
      <p:sp>
        <p:nvSpPr>
          <p:cNvPr id="14" name="Ellipse 13"/>
          <p:cNvSpPr/>
          <p:nvPr/>
        </p:nvSpPr>
        <p:spPr>
          <a:xfrm>
            <a:off x="6353745" y="1637131"/>
            <a:ext cx="626836" cy="626836"/>
          </a:xfrm>
          <a:prstGeom prst="ellipse">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6443559" y="1595450"/>
            <a:ext cx="461220" cy="707886"/>
          </a:xfrm>
          <a:prstGeom prst="rect">
            <a:avLst/>
          </a:prstGeom>
          <a:noFill/>
        </p:spPr>
        <p:txBody>
          <a:bodyPr wrap="square" rtlCol="0">
            <a:spAutoFit/>
          </a:bodyPr>
          <a:lstStyle/>
          <a:p>
            <a:pPr algn="ctr"/>
            <a:r>
              <a:rPr lang="fr-FR" sz="4000" b="1" dirty="0">
                <a:solidFill>
                  <a:schemeClr val="bg1"/>
                </a:solidFill>
                <a:latin typeface="Helvetica" pitchFamily="2" charset="0"/>
              </a:rPr>
              <a:t>1</a:t>
            </a:r>
            <a:endParaRPr lang="fr-FR" sz="3200" b="1" dirty="0">
              <a:solidFill>
                <a:schemeClr val="bg1"/>
              </a:solidFill>
              <a:latin typeface="Helvetica" pitchFamily="2" charset="0"/>
            </a:endParaRPr>
          </a:p>
        </p:txBody>
      </p:sp>
      <p:sp>
        <p:nvSpPr>
          <p:cNvPr id="15" name="ZoneTexte 14"/>
          <p:cNvSpPr txBox="1"/>
          <p:nvPr/>
        </p:nvSpPr>
        <p:spPr>
          <a:xfrm>
            <a:off x="8041327" y="1422794"/>
            <a:ext cx="3114353" cy="646331"/>
          </a:xfrm>
          <a:prstGeom prst="rect">
            <a:avLst/>
          </a:prstGeom>
          <a:noFill/>
        </p:spPr>
        <p:txBody>
          <a:bodyPr wrap="square" rtlCol="0">
            <a:spAutoFit/>
          </a:bodyPr>
          <a:lstStyle/>
          <a:p>
            <a:r>
              <a:rPr lang="fr-FR" dirty="0">
                <a:solidFill>
                  <a:schemeClr val="bg1"/>
                </a:solidFill>
                <a:latin typeface="Helvetica" pitchFamily="2" charset="0"/>
              </a:rPr>
              <a:t>Un système de coopération dynamique et performant</a:t>
            </a:r>
          </a:p>
        </p:txBody>
      </p:sp>
      <p:sp>
        <p:nvSpPr>
          <p:cNvPr id="28" name="Rectangle à coins arrondis 27"/>
          <p:cNvSpPr/>
          <p:nvPr/>
        </p:nvSpPr>
        <p:spPr>
          <a:xfrm>
            <a:off x="6688182" y="2773308"/>
            <a:ext cx="4797964" cy="1170615"/>
          </a:xfrm>
          <a:prstGeom prst="roundRect">
            <a:avLst>
              <a:gd name="adj" fmla="val 21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isocèle 28"/>
          <p:cNvSpPr/>
          <p:nvPr/>
        </p:nvSpPr>
        <p:spPr>
          <a:xfrm rot="2721066">
            <a:off x="10999955" y="2657841"/>
            <a:ext cx="784624" cy="359255"/>
          </a:xfrm>
          <a:prstGeom prst="triangle">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rme libre 29"/>
          <p:cNvSpPr/>
          <p:nvPr/>
        </p:nvSpPr>
        <p:spPr>
          <a:xfrm flipH="1">
            <a:off x="5518253" y="2734119"/>
            <a:ext cx="2523072" cy="1251625"/>
          </a:xfrm>
          <a:custGeom>
            <a:avLst/>
            <a:gdLst>
              <a:gd name="connsiteX0" fmla="*/ 1802678 w 2523072"/>
              <a:gd name="connsiteY0" fmla="*/ 0 h 1440789"/>
              <a:gd name="connsiteX1" fmla="*/ 771994 w 2523072"/>
              <a:gd name="connsiteY1" fmla="*/ 0 h 1440789"/>
              <a:gd name="connsiteX2" fmla="*/ 0 w 2523072"/>
              <a:gd name="connsiteY2" fmla="*/ 1440789 h 1440789"/>
              <a:gd name="connsiteX3" fmla="*/ 1802678 w 2523072"/>
              <a:gd name="connsiteY3" fmla="*/ 1440789 h 1440789"/>
              <a:gd name="connsiteX4" fmla="*/ 2523072 w 2523072"/>
              <a:gd name="connsiteY4" fmla="*/ 720395 h 144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072" h="1440789">
                <a:moveTo>
                  <a:pt x="1802678" y="0"/>
                </a:moveTo>
                <a:lnTo>
                  <a:pt x="771994" y="0"/>
                </a:lnTo>
                <a:lnTo>
                  <a:pt x="0" y="1440789"/>
                </a:lnTo>
                <a:lnTo>
                  <a:pt x="1802678" y="1440789"/>
                </a:lnTo>
                <a:lnTo>
                  <a:pt x="2523072" y="720395"/>
                </a:lnTo>
                <a:close/>
              </a:path>
            </a:pathLst>
          </a:custGeom>
          <a:solidFill>
            <a:srgbClr val="359D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ZoneTexte 30"/>
          <p:cNvSpPr txBox="1"/>
          <p:nvPr/>
        </p:nvSpPr>
        <p:spPr>
          <a:xfrm>
            <a:off x="6241396" y="2837468"/>
            <a:ext cx="1254110" cy="461665"/>
          </a:xfrm>
          <a:prstGeom prst="rect">
            <a:avLst/>
          </a:prstGeom>
          <a:noFill/>
        </p:spPr>
        <p:txBody>
          <a:bodyPr wrap="square" rtlCol="0">
            <a:spAutoFit/>
          </a:bodyPr>
          <a:lstStyle/>
          <a:p>
            <a:pPr algn="just"/>
            <a:r>
              <a:rPr lang="fr-FR" sz="2400" dirty="0">
                <a:solidFill>
                  <a:schemeClr val="bg1"/>
                </a:solidFill>
                <a:latin typeface="Helvetica" pitchFamily="2" charset="0"/>
              </a:rPr>
              <a:t>Pilier</a:t>
            </a:r>
            <a:endParaRPr lang="fr-FR" dirty="0">
              <a:solidFill>
                <a:schemeClr val="bg1"/>
              </a:solidFill>
              <a:latin typeface="Helvetica" pitchFamily="2" charset="0"/>
            </a:endParaRPr>
          </a:p>
        </p:txBody>
      </p:sp>
      <p:sp>
        <p:nvSpPr>
          <p:cNvPr id="32" name="Ellipse 31"/>
          <p:cNvSpPr/>
          <p:nvPr/>
        </p:nvSpPr>
        <p:spPr>
          <a:xfrm>
            <a:off x="6353744" y="3242805"/>
            <a:ext cx="626836" cy="626836"/>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6443558" y="3193032"/>
            <a:ext cx="461220" cy="707886"/>
          </a:xfrm>
          <a:prstGeom prst="rect">
            <a:avLst/>
          </a:prstGeom>
          <a:noFill/>
        </p:spPr>
        <p:txBody>
          <a:bodyPr wrap="square" rtlCol="0">
            <a:spAutoFit/>
          </a:bodyPr>
          <a:lstStyle/>
          <a:p>
            <a:pPr algn="ctr"/>
            <a:r>
              <a:rPr lang="fr-FR" sz="4000" b="1" dirty="0">
                <a:solidFill>
                  <a:schemeClr val="bg1"/>
                </a:solidFill>
                <a:latin typeface="Helvetica" pitchFamily="2" charset="0"/>
              </a:rPr>
              <a:t>2</a:t>
            </a:r>
            <a:endParaRPr lang="fr-FR" sz="3200" b="1" dirty="0">
              <a:solidFill>
                <a:schemeClr val="bg1"/>
              </a:solidFill>
              <a:latin typeface="Helvetica" pitchFamily="2" charset="0"/>
            </a:endParaRPr>
          </a:p>
        </p:txBody>
      </p:sp>
      <p:sp>
        <p:nvSpPr>
          <p:cNvPr id="34" name="ZoneTexte 33"/>
          <p:cNvSpPr txBox="1"/>
          <p:nvPr/>
        </p:nvSpPr>
        <p:spPr>
          <a:xfrm>
            <a:off x="8041326" y="2897843"/>
            <a:ext cx="3114353" cy="923330"/>
          </a:xfrm>
          <a:prstGeom prst="rect">
            <a:avLst/>
          </a:prstGeom>
          <a:noFill/>
        </p:spPr>
        <p:txBody>
          <a:bodyPr wrap="square" rtlCol="0">
            <a:spAutoFit/>
          </a:bodyPr>
          <a:lstStyle/>
          <a:p>
            <a:r>
              <a:rPr lang="fr-FR" dirty="0">
                <a:solidFill>
                  <a:schemeClr val="bg1"/>
                </a:solidFill>
                <a:latin typeface="Helvetica" pitchFamily="2" charset="0"/>
              </a:rPr>
              <a:t>Une coopération contribuant au développement durable du pays</a:t>
            </a:r>
          </a:p>
        </p:txBody>
      </p:sp>
      <p:sp>
        <p:nvSpPr>
          <p:cNvPr id="35" name="Rectangle à coins arrondis 34"/>
          <p:cNvSpPr/>
          <p:nvPr/>
        </p:nvSpPr>
        <p:spPr>
          <a:xfrm>
            <a:off x="6688181" y="4352899"/>
            <a:ext cx="4797964" cy="1170615"/>
          </a:xfrm>
          <a:prstGeom prst="roundRect">
            <a:avLst>
              <a:gd name="adj" fmla="val 21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isocèle 35"/>
          <p:cNvSpPr/>
          <p:nvPr/>
        </p:nvSpPr>
        <p:spPr>
          <a:xfrm rot="2721066">
            <a:off x="10999954" y="4237432"/>
            <a:ext cx="784624" cy="359255"/>
          </a:xfrm>
          <a:prstGeom prst="triangle">
            <a:avLst/>
          </a:prstGeom>
          <a:solidFill>
            <a:srgbClr val="2D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e libre 36"/>
          <p:cNvSpPr/>
          <p:nvPr/>
        </p:nvSpPr>
        <p:spPr>
          <a:xfrm flipH="1">
            <a:off x="5518252" y="4313710"/>
            <a:ext cx="2523072" cy="1251625"/>
          </a:xfrm>
          <a:custGeom>
            <a:avLst/>
            <a:gdLst>
              <a:gd name="connsiteX0" fmla="*/ 1802678 w 2523072"/>
              <a:gd name="connsiteY0" fmla="*/ 0 h 1440789"/>
              <a:gd name="connsiteX1" fmla="*/ 771994 w 2523072"/>
              <a:gd name="connsiteY1" fmla="*/ 0 h 1440789"/>
              <a:gd name="connsiteX2" fmla="*/ 0 w 2523072"/>
              <a:gd name="connsiteY2" fmla="*/ 1440789 h 1440789"/>
              <a:gd name="connsiteX3" fmla="*/ 1802678 w 2523072"/>
              <a:gd name="connsiteY3" fmla="*/ 1440789 h 1440789"/>
              <a:gd name="connsiteX4" fmla="*/ 2523072 w 2523072"/>
              <a:gd name="connsiteY4" fmla="*/ 720395 h 144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072" h="1440789">
                <a:moveTo>
                  <a:pt x="1802678" y="0"/>
                </a:moveTo>
                <a:lnTo>
                  <a:pt x="771994" y="0"/>
                </a:lnTo>
                <a:lnTo>
                  <a:pt x="0" y="1440789"/>
                </a:lnTo>
                <a:lnTo>
                  <a:pt x="1802678" y="1440789"/>
                </a:lnTo>
                <a:lnTo>
                  <a:pt x="2523072" y="720395"/>
                </a:lnTo>
                <a:close/>
              </a:path>
            </a:pathLst>
          </a:custGeom>
          <a:solidFill>
            <a:srgbClr val="2D5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ZoneTexte 37"/>
          <p:cNvSpPr txBox="1"/>
          <p:nvPr/>
        </p:nvSpPr>
        <p:spPr>
          <a:xfrm>
            <a:off x="6241395" y="4417059"/>
            <a:ext cx="1254110" cy="461665"/>
          </a:xfrm>
          <a:prstGeom prst="rect">
            <a:avLst/>
          </a:prstGeom>
          <a:noFill/>
        </p:spPr>
        <p:txBody>
          <a:bodyPr wrap="square" rtlCol="0">
            <a:spAutoFit/>
          </a:bodyPr>
          <a:lstStyle/>
          <a:p>
            <a:pPr algn="just"/>
            <a:r>
              <a:rPr lang="fr-FR" sz="2400" dirty="0">
                <a:solidFill>
                  <a:schemeClr val="bg1"/>
                </a:solidFill>
                <a:latin typeface="Helvetica" pitchFamily="2" charset="0"/>
              </a:rPr>
              <a:t>Pilier</a:t>
            </a:r>
            <a:endParaRPr lang="fr-FR" dirty="0">
              <a:solidFill>
                <a:schemeClr val="bg1"/>
              </a:solidFill>
              <a:latin typeface="Helvetica" pitchFamily="2" charset="0"/>
            </a:endParaRPr>
          </a:p>
        </p:txBody>
      </p:sp>
      <p:sp>
        <p:nvSpPr>
          <p:cNvPr id="39" name="Ellipse 38"/>
          <p:cNvSpPr/>
          <p:nvPr/>
        </p:nvSpPr>
        <p:spPr>
          <a:xfrm>
            <a:off x="6353743" y="4822396"/>
            <a:ext cx="626836" cy="626836"/>
          </a:xfrm>
          <a:prstGeom prst="ellipse">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ZoneTexte 39"/>
          <p:cNvSpPr txBox="1"/>
          <p:nvPr/>
        </p:nvSpPr>
        <p:spPr>
          <a:xfrm>
            <a:off x="6443557" y="4780715"/>
            <a:ext cx="461220" cy="707886"/>
          </a:xfrm>
          <a:prstGeom prst="rect">
            <a:avLst/>
          </a:prstGeom>
          <a:noFill/>
        </p:spPr>
        <p:txBody>
          <a:bodyPr wrap="square" rtlCol="0">
            <a:spAutoFit/>
          </a:bodyPr>
          <a:lstStyle/>
          <a:p>
            <a:pPr algn="ctr"/>
            <a:r>
              <a:rPr lang="fr-FR" sz="4000" b="1" dirty="0">
                <a:solidFill>
                  <a:schemeClr val="bg1"/>
                </a:solidFill>
                <a:latin typeface="Helvetica" pitchFamily="2" charset="0"/>
              </a:rPr>
              <a:t>3</a:t>
            </a:r>
            <a:endParaRPr lang="fr-FR" sz="3200" b="1" dirty="0">
              <a:solidFill>
                <a:schemeClr val="bg1"/>
              </a:solidFill>
              <a:latin typeface="Helvetica" pitchFamily="2" charset="0"/>
            </a:endParaRPr>
          </a:p>
        </p:txBody>
      </p:sp>
      <p:sp>
        <p:nvSpPr>
          <p:cNvPr id="41" name="ZoneTexte 40"/>
          <p:cNvSpPr txBox="1"/>
          <p:nvPr/>
        </p:nvSpPr>
        <p:spPr>
          <a:xfrm>
            <a:off x="8041325" y="4477434"/>
            <a:ext cx="3114353" cy="923330"/>
          </a:xfrm>
          <a:prstGeom prst="rect">
            <a:avLst/>
          </a:prstGeom>
          <a:noFill/>
        </p:spPr>
        <p:txBody>
          <a:bodyPr wrap="square" rtlCol="0">
            <a:spAutoFit/>
          </a:bodyPr>
          <a:lstStyle/>
          <a:p>
            <a:r>
              <a:rPr lang="fr-FR" dirty="0">
                <a:solidFill>
                  <a:schemeClr val="bg1"/>
                </a:solidFill>
                <a:latin typeface="Helvetica" pitchFamily="2" charset="0"/>
              </a:rPr>
              <a:t>Une coopération</a:t>
            </a:r>
          </a:p>
          <a:p>
            <a:r>
              <a:rPr lang="fr-FR" dirty="0">
                <a:solidFill>
                  <a:schemeClr val="bg1"/>
                </a:solidFill>
                <a:latin typeface="Helvetica" pitchFamily="2" charset="0"/>
              </a:rPr>
              <a:t>contribuant au rayonnement international du Burundi</a:t>
            </a:r>
          </a:p>
        </p:txBody>
      </p:sp>
    </p:spTree>
    <p:extLst>
      <p:ext uri="{BB962C8B-B14F-4D97-AF65-F5344CB8AC3E}">
        <p14:creationId xmlns:p14="http://schemas.microsoft.com/office/powerpoint/2010/main" val="29714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2"/>
                                        </p:tgtEl>
                                        <p:attrNameLst>
                                          <p:attrName>ppt_y</p:attrName>
                                        </p:attrNameLst>
                                      </p:cBhvr>
                                      <p:tavLst>
                                        <p:tav tm="0">
                                          <p:val>
                                            <p:strVal val="#ppt_y"/>
                                          </p:val>
                                        </p:tav>
                                        <p:tav tm="100000">
                                          <p:val>
                                            <p:strVal val="#ppt_y"/>
                                          </p:val>
                                        </p:tav>
                                      </p:tavLst>
                                    </p:anim>
                                    <p:anim calcmode="lin" valueType="num">
                                      <p:cBhvr>
                                        <p:cTn id="9" dur="2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strVal val="#ppt_h"/>
                                          </p:val>
                                        </p:tav>
                                        <p:tav tm="100000">
                                          <p:val>
                                            <p:strVal val="#ppt_h"/>
                                          </p:val>
                                        </p:tav>
                                      </p:tavLst>
                                    </p:anim>
                                  </p:childTnLst>
                                </p:cTn>
                              </p:par>
                              <p:par>
                                <p:cTn id="48" presetID="17" presetClass="entr" presetSubtype="1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strVal val="#ppt_h"/>
                                          </p:val>
                                        </p:tav>
                                        <p:tav tm="100000">
                                          <p:val>
                                            <p:strVal val="#ppt_h"/>
                                          </p:val>
                                        </p:tav>
                                      </p:tavLst>
                                    </p:anim>
                                  </p:childTnLst>
                                </p:cTn>
                              </p:par>
                              <p:par>
                                <p:cTn id="52" presetID="17" presetClass="entr" presetSubtype="1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strVal val="#ppt_h"/>
                                          </p:val>
                                        </p:tav>
                                        <p:tav tm="100000">
                                          <p:val>
                                            <p:strVal val="#ppt_h"/>
                                          </p:val>
                                        </p:tav>
                                      </p:tavLst>
                                    </p:anim>
                                  </p:childTnLst>
                                </p:cTn>
                              </p:par>
                              <p:par>
                                <p:cTn id="56" presetID="17" presetClass="entr" presetSubtype="1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strVal val="#ppt_h"/>
                                          </p:val>
                                        </p:tav>
                                        <p:tav tm="100000">
                                          <p:val>
                                            <p:strVal val="#ppt_h"/>
                                          </p:val>
                                        </p:tav>
                                      </p:tavLst>
                                    </p:anim>
                                  </p:childTnLst>
                                </p:cTn>
                              </p:par>
                              <p:par>
                                <p:cTn id="60" presetID="17" presetClass="entr" presetSubtype="1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strVal val="#ppt_h"/>
                                          </p:val>
                                        </p:tav>
                                        <p:tav tm="100000">
                                          <p:val>
                                            <p:strVal val="#ppt_h"/>
                                          </p:val>
                                        </p:tav>
                                      </p:tavLst>
                                    </p:anim>
                                  </p:childTnLst>
                                </p:cTn>
                              </p:par>
                              <p:par>
                                <p:cTn id="64" presetID="17" presetClass="entr" presetSubtype="1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strVal val="#ppt_h"/>
                                          </p:val>
                                        </p:tav>
                                        <p:tav tm="100000">
                                          <p:val>
                                            <p:strVal val="#ppt_h"/>
                                          </p:val>
                                        </p:tav>
                                      </p:tavLst>
                                    </p:anim>
                                  </p:childTnLst>
                                </p:cTn>
                              </p:par>
                              <p:par>
                                <p:cTn id="68" presetID="17"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strVal val="#ppt_h"/>
                                          </p:val>
                                        </p:tav>
                                        <p:tav tm="100000">
                                          <p:val>
                                            <p:strVal val="#ppt_h"/>
                                          </p:val>
                                        </p:tav>
                                      </p:tavLst>
                                    </p:anim>
                                  </p:childTnLst>
                                </p:cTn>
                              </p:par>
                              <p:par>
                                <p:cTn id="78" presetID="17" presetClass="entr" presetSubtype="1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p:cTn id="80" dur="500" fill="hold"/>
                                        <p:tgtEl>
                                          <p:spTgt spid="40"/>
                                        </p:tgtEl>
                                        <p:attrNameLst>
                                          <p:attrName>ppt_w</p:attrName>
                                        </p:attrNameLst>
                                      </p:cBhvr>
                                      <p:tavLst>
                                        <p:tav tm="0">
                                          <p:val>
                                            <p:fltVal val="0"/>
                                          </p:val>
                                        </p:tav>
                                        <p:tav tm="100000">
                                          <p:val>
                                            <p:strVal val="#ppt_w"/>
                                          </p:val>
                                        </p:tav>
                                      </p:tavLst>
                                    </p:anim>
                                    <p:anim calcmode="lin" valueType="num">
                                      <p:cBhvr>
                                        <p:cTn id="81" dur="500" fill="hold"/>
                                        <p:tgtEl>
                                          <p:spTgt spid="40"/>
                                        </p:tgtEl>
                                        <p:attrNameLst>
                                          <p:attrName>ppt_h</p:attrName>
                                        </p:attrNameLst>
                                      </p:cBhvr>
                                      <p:tavLst>
                                        <p:tav tm="0">
                                          <p:val>
                                            <p:strVal val="#ppt_h"/>
                                          </p:val>
                                        </p:tav>
                                        <p:tav tm="100000">
                                          <p:val>
                                            <p:strVal val="#ppt_h"/>
                                          </p:val>
                                        </p:tav>
                                      </p:tavLst>
                                    </p:anim>
                                  </p:childTnLst>
                                </p:cTn>
                              </p:par>
                              <p:par>
                                <p:cTn id="82" presetID="17" presetClass="entr" presetSubtype="1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strVal val="#ppt_h"/>
                                          </p:val>
                                        </p:tav>
                                        <p:tav tm="100000">
                                          <p:val>
                                            <p:strVal val="#ppt_h"/>
                                          </p:val>
                                        </p:tav>
                                      </p:tavLst>
                                    </p:anim>
                                  </p:childTnLst>
                                </p:cTn>
                              </p:par>
                              <p:par>
                                <p:cTn id="86" presetID="17" presetClass="entr" presetSubtype="1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p:cTn id="88" dur="500" fill="hold"/>
                                        <p:tgtEl>
                                          <p:spTgt spid="37"/>
                                        </p:tgtEl>
                                        <p:attrNameLst>
                                          <p:attrName>ppt_w</p:attrName>
                                        </p:attrNameLst>
                                      </p:cBhvr>
                                      <p:tavLst>
                                        <p:tav tm="0">
                                          <p:val>
                                            <p:fltVal val="0"/>
                                          </p:val>
                                        </p:tav>
                                        <p:tav tm="100000">
                                          <p:val>
                                            <p:strVal val="#ppt_w"/>
                                          </p:val>
                                        </p:tav>
                                      </p:tavLst>
                                    </p:anim>
                                    <p:anim calcmode="lin" valueType="num">
                                      <p:cBhvr>
                                        <p:cTn id="89" dur="500" fill="hold"/>
                                        <p:tgtEl>
                                          <p:spTgt spid="37"/>
                                        </p:tgtEl>
                                        <p:attrNameLst>
                                          <p:attrName>ppt_h</p:attrName>
                                        </p:attrNameLst>
                                      </p:cBhvr>
                                      <p:tavLst>
                                        <p:tav tm="0">
                                          <p:val>
                                            <p:strVal val="#ppt_h"/>
                                          </p:val>
                                        </p:tav>
                                        <p:tav tm="100000">
                                          <p:val>
                                            <p:strVal val="#ppt_h"/>
                                          </p:val>
                                        </p:tav>
                                      </p:tavLst>
                                    </p:anim>
                                  </p:childTnLst>
                                </p:cTn>
                              </p:par>
                              <p:par>
                                <p:cTn id="90" presetID="17" presetClass="entr" presetSubtype="1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strVal val="#ppt_h"/>
                                          </p:val>
                                        </p:tav>
                                        <p:tav tm="100000">
                                          <p:val>
                                            <p:strVal val="#ppt_h"/>
                                          </p:val>
                                        </p:tav>
                                      </p:tavLst>
                                    </p:anim>
                                  </p:childTnLst>
                                </p:cTn>
                              </p:par>
                              <p:par>
                                <p:cTn id="94" presetID="17" presetClass="entr" presetSubtype="1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p:cTn id="96" dur="500" fill="hold"/>
                                        <p:tgtEl>
                                          <p:spTgt spid="36"/>
                                        </p:tgtEl>
                                        <p:attrNameLst>
                                          <p:attrName>ppt_w</p:attrName>
                                        </p:attrNameLst>
                                      </p:cBhvr>
                                      <p:tavLst>
                                        <p:tav tm="0">
                                          <p:val>
                                            <p:fltVal val="0"/>
                                          </p:val>
                                        </p:tav>
                                        <p:tav tm="100000">
                                          <p:val>
                                            <p:strVal val="#ppt_w"/>
                                          </p:val>
                                        </p:tav>
                                      </p:tavLst>
                                    </p:anim>
                                    <p:anim calcmode="lin" valueType="num">
                                      <p:cBhvr>
                                        <p:cTn id="97" dur="500" fill="hold"/>
                                        <p:tgtEl>
                                          <p:spTgt spid="36"/>
                                        </p:tgtEl>
                                        <p:attrNameLst>
                                          <p:attrName>ppt_h</p:attrName>
                                        </p:attrNameLst>
                                      </p:cBhvr>
                                      <p:tavLst>
                                        <p:tav tm="0">
                                          <p:val>
                                            <p:strVal val="#ppt_h"/>
                                          </p:val>
                                        </p:tav>
                                        <p:tav tm="100000">
                                          <p:val>
                                            <p:strVal val="#ppt_h"/>
                                          </p:val>
                                        </p:tav>
                                      </p:tavLst>
                                    </p:anim>
                                  </p:childTnLst>
                                </p:cTn>
                              </p:par>
                              <p:par>
                                <p:cTn id="98" presetID="17" presetClass="entr" presetSubtype="1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p:cTn id="100" dur="500" fill="hold"/>
                                        <p:tgtEl>
                                          <p:spTgt spid="35"/>
                                        </p:tgtEl>
                                        <p:attrNameLst>
                                          <p:attrName>ppt_w</p:attrName>
                                        </p:attrNameLst>
                                      </p:cBhvr>
                                      <p:tavLst>
                                        <p:tav tm="0">
                                          <p:val>
                                            <p:fltVal val="0"/>
                                          </p:val>
                                        </p:tav>
                                        <p:tav tm="100000">
                                          <p:val>
                                            <p:strVal val="#ppt_w"/>
                                          </p:val>
                                        </p:tav>
                                      </p:tavLst>
                                    </p:anim>
                                    <p:anim calcmode="lin" valueType="num">
                                      <p:cBhvr>
                                        <p:cTn id="101" dur="500" fill="hold"/>
                                        <p:tgtEl>
                                          <p:spTgt spid="35"/>
                                        </p:tgtEl>
                                        <p:attrNameLst>
                                          <p:attrName>ppt_h</p:attrName>
                                        </p:attrNameLst>
                                      </p:cBhvr>
                                      <p:tavLst>
                                        <p:tav tm="0">
                                          <p:val>
                                            <p:strVal val="#ppt_h"/>
                                          </p:val>
                                        </p:tav>
                                        <p:tav tm="100000">
                                          <p:val>
                                            <p:strVal val="#ppt_h"/>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2100"/>
                                        <p:tgtEl>
                                          <p:spTgt spid="47"/>
                                        </p:tgtEl>
                                      </p:cBhvr>
                                    </p:animEffect>
                                    <p:anim calcmode="lin" valueType="num">
                                      <p:cBhvr>
                                        <p:cTn id="105" dur="2100" fill="hold"/>
                                        <p:tgtEl>
                                          <p:spTgt spid="47"/>
                                        </p:tgtEl>
                                        <p:attrNameLst>
                                          <p:attrName>ppt_x</p:attrName>
                                        </p:attrNameLst>
                                      </p:cBhvr>
                                      <p:tavLst>
                                        <p:tav tm="0">
                                          <p:val>
                                            <p:strVal val="#ppt_x"/>
                                          </p:val>
                                        </p:tav>
                                        <p:tav tm="100000">
                                          <p:val>
                                            <p:strVal val="#ppt_x"/>
                                          </p:val>
                                        </p:tav>
                                      </p:tavLst>
                                    </p:anim>
                                    <p:anim calcmode="lin" valueType="num">
                                      <p:cBhvr>
                                        <p:cTn id="106" dur="21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p:bldP spid="5" grpId="0" animBg="1"/>
      <p:bldP spid="8" grpId="0" animBg="1"/>
      <p:bldP spid="11" grpId="0" animBg="1"/>
      <p:bldP spid="12" grpId="0"/>
      <p:bldP spid="14" grpId="0" animBg="1"/>
      <p:bldP spid="13" grpId="0"/>
      <p:bldP spid="15" grpId="0"/>
      <p:bldP spid="28" grpId="0" animBg="1"/>
      <p:bldP spid="29" grpId="0" animBg="1"/>
      <p:bldP spid="30" grpId="0" animBg="1"/>
      <p:bldP spid="31" grpId="0"/>
      <p:bldP spid="32" grpId="0" animBg="1"/>
      <p:bldP spid="33" grpId="0"/>
      <p:bldP spid="34" grpId="0"/>
      <p:bldP spid="35" grpId="0" animBg="1"/>
      <p:bldP spid="36" grpId="0" animBg="1"/>
      <p:bldP spid="37" grpId="0" animBg="1"/>
      <p:bldP spid="38" grpId="0"/>
      <p:bldP spid="39" grpId="0" animBg="1"/>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84293" y="1514419"/>
            <a:ext cx="8471647" cy="452161"/>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1733638" y="3021699"/>
            <a:ext cx="9207678" cy="1323439"/>
          </a:xfrm>
          <a:prstGeom prst="rect">
            <a:avLst/>
          </a:prstGeom>
          <a:noFill/>
        </p:spPr>
        <p:txBody>
          <a:bodyPr wrap="square" rtlCol="0">
            <a:spAutoFit/>
          </a:bodyPr>
          <a:lstStyle/>
          <a:p>
            <a:pPr algn="just"/>
            <a:r>
              <a:rPr lang="fr-FR" sz="2000" dirty="0">
                <a:latin typeface="Helvetica" pitchFamily="2" charset="0"/>
              </a:rPr>
              <a:t>Tenant compte de l’évolution de la coopération au développement, le Burundi ambitionne d’abord de contrôler et orienter la coopération au développement et ensuite maîtriser sa dépendance vis-à-vis de l’APD pour tenter à terme de la réduire en mettant l’accent sur la mobilisation de ses ressources internes</a:t>
            </a:r>
            <a:r>
              <a:rPr lang="fr-FR" sz="2000" dirty="0">
                <a:solidFill>
                  <a:schemeClr val="tx1">
                    <a:lumMod val="75000"/>
                    <a:lumOff val="25000"/>
                  </a:schemeClr>
                </a:solidFill>
                <a:latin typeface="Helvetica" pitchFamily="2" charset="0"/>
              </a:rPr>
              <a:t>. </a:t>
            </a:r>
          </a:p>
        </p:txBody>
      </p:sp>
      <p:sp>
        <p:nvSpPr>
          <p:cNvPr id="10" name="Rectangle 9"/>
          <p:cNvSpPr/>
          <p:nvPr/>
        </p:nvSpPr>
        <p:spPr>
          <a:xfrm>
            <a:off x="1202266" y="3157163"/>
            <a:ext cx="260439" cy="1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1733638" y="4583805"/>
            <a:ext cx="9207678" cy="1323439"/>
          </a:xfrm>
          <a:prstGeom prst="rect">
            <a:avLst/>
          </a:prstGeom>
          <a:noFill/>
        </p:spPr>
        <p:txBody>
          <a:bodyPr wrap="square" rtlCol="0">
            <a:spAutoFit/>
          </a:bodyPr>
          <a:lstStyle/>
          <a:p>
            <a:pPr algn="just"/>
            <a:r>
              <a:rPr lang="fr-FR" sz="2000" dirty="0">
                <a:latin typeface="Helvetica" pitchFamily="2" charset="0"/>
              </a:rPr>
              <a:t>Le Gouvernement mettra également l’accent sur la mobilisation des ressources innovantes à travers l’amélioration du climat des affaires pour attirer des investissements internationaux, les transferts de la diaspora et l’accès au marché financier international. </a:t>
            </a:r>
          </a:p>
        </p:txBody>
      </p:sp>
      <p:sp>
        <p:nvSpPr>
          <p:cNvPr id="14" name="Rectangle 13"/>
          <p:cNvSpPr/>
          <p:nvPr/>
        </p:nvSpPr>
        <p:spPr>
          <a:xfrm>
            <a:off x="1202266" y="4719269"/>
            <a:ext cx="260439" cy="1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84293" y="1888753"/>
            <a:ext cx="8471647" cy="452161"/>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48973" y="3079632"/>
            <a:ext cx="46761" cy="120100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48972" y="4687752"/>
            <a:ext cx="46761" cy="120100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4293" y="2272357"/>
            <a:ext cx="2519792" cy="452161"/>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2299448" y="1537634"/>
            <a:ext cx="7920318" cy="1200329"/>
          </a:xfrm>
          <a:prstGeom prst="rect">
            <a:avLst/>
          </a:prstGeom>
          <a:noFill/>
        </p:spPr>
        <p:txBody>
          <a:bodyPr wrap="square" rtlCol="0">
            <a:spAutoFit/>
          </a:bodyPr>
          <a:lstStyle/>
          <a:p>
            <a:r>
              <a:rPr lang="fr-FR" sz="2400" b="1" dirty="0">
                <a:solidFill>
                  <a:schemeClr val="bg1"/>
                </a:solidFill>
                <a:latin typeface="Calibri "/>
              </a:rPr>
              <a:t>IV</a:t>
            </a:r>
            <a:r>
              <a:rPr lang="en" sz="2400" b="1" dirty="0">
                <a:solidFill>
                  <a:schemeClr val="bg1"/>
                </a:solidFill>
                <a:latin typeface="Calibri "/>
              </a:rPr>
              <a:t>.  </a:t>
            </a:r>
            <a:r>
              <a:rPr lang="fr-FR" sz="2400" b="1" dirty="0">
                <a:solidFill>
                  <a:schemeClr val="bg1"/>
                </a:solidFill>
                <a:latin typeface="Calibri "/>
              </a:rPr>
              <a:t>GRANDES ORIENTATIONS DE LA COOPERATION AU DEVELOPPEMENT ET PRINCIPES DIRECTEURS DE LA SNCD</a:t>
            </a:r>
            <a:endParaRPr lang="en-US" sz="2400" b="1" dirty="0">
              <a:solidFill>
                <a:schemeClr val="bg1"/>
              </a:solidFill>
              <a:latin typeface="Calibri "/>
            </a:endParaRPr>
          </a:p>
        </p:txBody>
      </p:sp>
    </p:spTree>
    <p:extLst>
      <p:ext uri="{BB962C8B-B14F-4D97-AF65-F5344CB8AC3E}">
        <p14:creationId xmlns:p14="http://schemas.microsoft.com/office/powerpoint/2010/main" val="402346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 calcmode="lin" valueType="num">
                                      <p:cBhvr>
                                        <p:cTn id="22" dur="2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200" fill="hold"/>
                                        <p:tgtEl>
                                          <p:spTgt spid="3"/>
                                        </p:tgtEl>
                                        <p:attrNameLst>
                                          <p:attrName>ppt_y</p:attrName>
                                        </p:attrNameLst>
                                      </p:cBhvr>
                                      <p:tavLst>
                                        <p:tav tm="0">
                                          <p:val>
                                            <p:strVal val="#ppt_y"/>
                                          </p:val>
                                        </p:tav>
                                        <p:tav tm="100000">
                                          <p:val>
                                            <p:strVal val="#ppt_y"/>
                                          </p:val>
                                        </p:tav>
                                      </p:tavLst>
                                    </p:anim>
                                    <p:anim calcmode="lin" valueType="num">
                                      <p:cBhvr>
                                        <p:cTn id="24" dur="2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2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00" tmFilter="0,0; .5, 1; 1, 1"/>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50" presetClass="entr" presetSubtype="0" decel="10000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3"/>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50" presetClass="entr" presetSubtype="0" decel="10000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3"/>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animBg="1"/>
      <p:bldP spid="13" grpId="0"/>
      <p:bldP spid="14" grpId="0" animBg="1"/>
      <p:bldP spid="11" grpId="0" animBg="1"/>
      <p:bldP spid="15" grpId="0" animBg="1"/>
      <p:bldP spid="16" grpId="0" animBg="1"/>
      <p:bldP spid="1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rme libre 4"/>
          <p:cNvSpPr/>
          <p:nvPr/>
        </p:nvSpPr>
        <p:spPr>
          <a:xfrm rot="5400000">
            <a:off x="5414296" y="2664526"/>
            <a:ext cx="1545611" cy="1461353"/>
          </a:xfrm>
          <a:custGeom>
            <a:avLst/>
            <a:gdLst>
              <a:gd name="connsiteX0" fmla="*/ 540329 w 2337829"/>
              <a:gd name="connsiteY0" fmla="*/ 0 h 1845557"/>
              <a:gd name="connsiteX1" fmla="*/ 2337829 w 2337829"/>
              <a:gd name="connsiteY1" fmla="*/ 0 h 1845557"/>
              <a:gd name="connsiteX2" fmla="*/ 0 w 2337829"/>
              <a:gd name="connsiteY2" fmla="*/ 1845557 h 1845557"/>
              <a:gd name="connsiteX3" fmla="*/ 0 w 2337829"/>
              <a:gd name="connsiteY3" fmla="*/ 540329 h 1845557"/>
              <a:gd name="connsiteX4" fmla="*/ 540329 w 2337829"/>
              <a:gd name="connsiteY4" fmla="*/ 0 h 184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29" h="1845557">
                <a:moveTo>
                  <a:pt x="540329" y="0"/>
                </a:moveTo>
                <a:lnTo>
                  <a:pt x="2337829" y="0"/>
                </a:lnTo>
                <a:lnTo>
                  <a:pt x="0" y="1845557"/>
                </a:lnTo>
                <a:lnTo>
                  <a:pt x="0" y="540329"/>
                </a:lnTo>
                <a:cubicBezTo>
                  <a:pt x="0" y="241914"/>
                  <a:pt x="241914" y="0"/>
                  <a:pt x="540329" y="0"/>
                </a:cubicBezTo>
                <a:close/>
              </a:path>
            </a:pathLst>
          </a:custGeom>
          <a:solidFill>
            <a:schemeClr val="tx2">
              <a:lumMod val="60000"/>
              <a:lumOff val="40000"/>
            </a:schemeClr>
          </a:solidFill>
          <a:ln>
            <a:noFill/>
          </a:ln>
          <a:effectLst>
            <a:outerShdw blurRad="787400" dist="520700" sx="46000" sy="46000" algn="c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rme libre 5"/>
          <p:cNvSpPr/>
          <p:nvPr/>
        </p:nvSpPr>
        <p:spPr>
          <a:xfrm rot="8397729">
            <a:off x="6119461" y="3087344"/>
            <a:ext cx="1259708" cy="1115283"/>
          </a:xfrm>
          <a:custGeom>
            <a:avLst/>
            <a:gdLst>
              <a:gd name="connsiteX0" fmla="*/ 540329 w 2337829"/>
              <a:gd name="connsiteY0" fmla="*/ 0 h 1845557"/>
              <a:gd name="connsiteX1" fmla="*/ 2337829 w 2337829"/>
              <a:gd name="connsiteY1" fmla="*/ 0 h 1845557"/>
              <a:gd name="connsiteX2" fmla="*/ 0 w 2337829"/>
              <a:gd name="connsiteY2" fmla="*/ 1845557 h 1845557"/>
              <a:gd name="connsiteX3" fmla="*/ 0 w 2337829"/>
              <a:gd name="connsiteY3" fmla="*/ 540329 h 1845557"/>
              <a:gd name="connsiteX4" fmla="*/ 540329 w 2337829"/>
              <a:gd name="connsiteY4" fmla="*/ 0 h 184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29" h="1845557">
                <a:moveTo>
                  <a:pt x="540329" y="0"/>
                </a:moveTo>
                <a:lnTo>
                  <a:pt x="2337829" y="0"/>
                </a:lnTo>
                <a:lnTo>
                  <a:pt x="0" y="1845557"/>
                </a:lnTo>
                <a:lnTo>
                  <a:pt x="0" y="540329"/>
                </a:lnTo>
                <a:cubicBezTo>
                  <a:pt x="0" y="241914"/>
                  <a:pt x="241914" y="0"/>
                  <a:pt x="540329" y="0"/>
                </a:cubicBezTo>
                <a:close/>
              </a:path>
            </a:pathLst>
          </a:custGeom>
          <a:solidFill>
            <a:schemeClr val="tx2">
              <a:lumMod val="40000"/>
              <a:lumOff val="60000"/>
            </a:schemeClr>
          </a:solidFill>
          <a:ln>
            <a:noFill/>
          </a:ln>
          <a:effectLst>
            <a:outerShdw blurRad="787400" dist="520700" dir="10440000" sx="46000" sy="46000" algn="c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me libre 6"/>
          <p:cNvSpPr/>
          <p:nvPr/>
        </p:nvSpPr>
        <p:spPr>
          <a:xfrm rot="10920000">
            <a:off x="6187040" y="3652585"/>
            <a:ext cx="1259708" cy="1115283"/>
          </a:xfrm>
          <a:custGeom>
            <a:avLst/>
            <a:gdLst>
              <a:gd name="connsiteX0" fmla="*/ 540329 w 2337829"/>
              <a:gd name="connsiteY0" fmla="*/ 0 h 1845557"/>
              <a:gd name="connsiteX1" fmla="*/ 2337829 w 2337829"/>
              <a:gd name="connsiteY1" fmla="*/ 0 h 1845557"/>
              <a:gd name="connsiteX2" fmla="*/ 0 w 2337829"/>
              <a:gd name="connsiteY2" fmla="*/ 1845557 h 1845557"/>
              <a:gd name="connsiteX3" fmla="*/ 0 w 2337829"/>
              <a:gd name="connsiteY3" fmla="*/ 540329 h 1845557"/>
              <a:gd name="connsiteX4" fmla="*/ 540329 w 2337829"/>
              <a:gd name="connsiteY4" fmla="*/ 0 h 184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29" h="1845557">
                <a:moveTo>
                  <a:pt x="540329" y="0"/>
                </a:moveTo>
                <a:lnTo>
                  <a:pt x="2337829" y="0"/>
                </a:lnTo>
                <a:lnTo>
                  <a:pt x="0" y="1845557"/>
                </a:lnTo>
                <a:lnTo>
                  <a:pt x="0" y="540329"/>
                </a:lnTo>
                <a:cubicBezTo>
                  <a:pt x="0" y="241914"/>
                  <a:pt x="241914" y="0"/>
                  <a:pt x="540329" y="0"/>
                </a:cubicBezTo>
                <a:close/>
              </a:path>
            </a:pathLst>
          </a:custGeom>
          <a:solidFill>
            <a:schemeClr val="bg2">
              <a:lumMod val="50000"/>
            </a:schemeClr>
          </a:solidFill>
          <a:ln>
            <a:noFill/>
          </a:ln>
          <a:effectLst>
            <a:outerShdw blurRad="482600" dir="10020000" sx="61000" sy="61000" algn="ctr" rotWithShape="0">
              <a:srgbClr val="000000">
                <a:alpha val="7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me libre 7"/>
          <p:cNvSpPr/>
          <p:nvPr/>
        </p:nvSpPr>
        <p:spPr>
          <a:xfrm rot="13440000">
            <a:off x="5836288" y="4143170"/>
            <a:ext cx="1259708" cy="1115283"/>
          </a:xfrm>
          <a:custGeom>
            <a:avLst/>
            <a:gdLst>
              <a:gd name="connsiteX0" fmla="*/ 540329 w 2337829"/>
              <a:gd name="connsiteY0" fmla="*/ 0 h 1845557"/>
              <a:gd name="connsiteX1" fmla="*/ 2337829 w 2337829"/>
              <a:gd name="connsiteY1" fmla="*/ 0 h 1845557"/>
              <a:gd name="connsiteX2" fmla="*/ 0 w 2337829"/>
              <a:gd name="connsiteY2" fmla="*/ 1845557 h 1845557"/>
              <a:gd name="connsiteX3" fmla="*/ 0 w 2337829"/>
              <a:gd name="connsiteY3" fmla="*/ 540329 h 1845557"/>
              <a:gd name="connsiteX4" fmla="*/ 540329 w 2337829"/>
              <a:gd name="connsiteY4" fmla="*/ 0 h 184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29" h="1845557">
                <a:moveTo>
                  <a:pt x="540329" y="0"/>
                </a:moveTo>
                <a:lnTo>
                  <a:pt x="2337829" y="0"/>
                </a:lnTo>
                <a:lnTo>
                  <a:pt x="0" y="1845557"/>
                </a:lnTo>
                <a:lnTo>
                  <a:pt x="0" y="540329"/>
                </a:lnTo>
                <a:cubicBezTo>
                  <a:pt x="0" y="241914"/>
                  <a:pt x="241914" y="0"/>
                  <a:pt x="540329" y="0"/>
                </a:cubicBezTo>
                <a:close/>
              </a:path>
            </a:pathLst>
          </a:custGeom>
          <a:solidFill>
            <a:schemeClr val="accent6">
              <a:lumMod val="60000"/>
              <a:lumOff val="40000"/>
            </a:schemeClr>
          </a:solidFill>
          <a:ln>
            <a:noFill/>
          </a:ln>
          <a:effectLst>
            <a:outerShdw blurRad="482600" dist="50800" dir="19200000" sx="32000" sy="32000" algn="c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me libre 8"/>
          <p:cNvSpPr/>
          <p:nvPr/>
        </p:nvSpPr>
        <p:spPr>
          <a:xfrm rot="15960000">
            <a:off x="5249840" y="4270044"/>
            <a:ext cx="1259708" cy="1115283"/>
          </a:xfrm>
          <a:custGeom>
            <a:avLst/>
            <a:gdLst>
              <a:gd name="connsiteX0" fmla="*/ 540329 w 2337829"/>
              <a:gd name="connsiteY0" fmla="*/ 0 h 1845557"/>
              <a:gd name="connsiteX1" fmla="*/ 2337829 w 2337829"/>
              <a:gd name="connsiteY1" fmla="*/ 0 h 1845557"/>
              <a:gd name="connsiteX2" fmla="*/ 0 w 2337829"/>
              <a:gd name="connsiteY2" fmla="*/ 1845557 h 1845557"/>
              <a:gd name="connsiteX3" fmla="*/ 0 w 2337829"/>
              <a:gd name="connsiteY3" fmla="*/ 540329 h 1845557"/>
              <a:gd name="connsiteX4" fmla="*/ 540329 w 2337829"/>
              <a:gd name="connsiteY4" fmla="*/ 0 h 184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29" h="1845557">
                <a:moveTo>
                  <a:pt x="540329" y="0"/>
                </a:moveTo>
                <a:lnTo>
                  <a:pt x="2337829" y="0"/>
                </a:lnTo>
                <a:lnTo>
                  <a:pt x="0" y="1845557"/>
                </a:lnTo>
                <a:lnTo>
                  <a:pt x="0" y="540329"/>
                </a:lnTo>
                <a:cubicBezTo>
                  <a:pt x="0" y="241914"/>
                  <a:pt x="241914" y="0"/>
                  <a:pt x="540329" y="0"/>
                </a:cubicBezTo>
                <a:close/>
              </a:path>
            </a:pathLst>
          </a:custGeom>
          <a:solidFill>
            <a:schemeClr val="accent6">
              <a:lumMod val="75000"/>
            </a:schemeClr>
          </a:solidFill>
          <a:ln>
            <a:noFill/>
          </a:ln>
          <a:effectLst>
            <a:outerShdw blurRad="787400" dir="13500000" sx="67000" sy="67000" algn="c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me libre 9"/>
          <p:cNvSpPr/>
          <p:nvPr/>
        </p:nvSpPr>
        <p:spPr>
          <a:xfrm rot="18480000">
            <a:off x="4705731" y="3932229"/>
            <a:ext cx="1259708" cy="1115283"/>
          </a:xfrm>
          <a:custGeom>
            <a:avLst/>
            <a:gdLst>
              <a:gd name="connsiteX0" fmla="*/ 540329 w 2337829"/>
              <a:gd name="connsiteY0" fmla="*/ 0 h 1845557"/>
              <a:gd name="connsiteX1" fmla="*/ 2337829 w 2337829"/>
              <a:gd name="connsiteY1" fmla="*/ 0 h 1845557"/>
              <a:gd name="connsiteX2" fmla="*/ 0 w 2337829"/>
              <a:gd name="connsiteY2" fmla="*/ 1845557 h 1845557"/>
              <a:gd name="connsiteX3" fmla="*/ 0 w 2337829"/>
              <a:gd name="connsiteY3" fmla="*/ 540329 h 1845557"/>
              <a:gd name="connsiteX4" fmla="*/ 540329 w 2337829"/>
              <a:gd name="connsiteY4" fmla="*/ 0 h 184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29" h="1845557">
                <a:moveTo>
                  <a:pt x="540329" y="0"/>
                </a:moveTo>
                <a:lnTo>
                  <a:pt x="2337829" y="0"/>
                </a:lnTo>
                <a:lnTo>
                  <a:pt x="0" y="1845557"/>
                </a:lnTo>
                <a:lnTo>
                  <a:pt x="0" y="540329"/>
                </a:lnTo>
                <a:cubicBezTo>
                  <a:pt x="0" y="241914"/>
                  <a:pt x="241914" y="0"/>
                  <a:pt x="540329" y="0"/>
                </a:cubicBezTo>
                <a:close/>
              </a:path>
            </a:pathLst>
          </a:custGeom>
          <a:solidFill>
            <a:srgbClr val="2D5A2A"/>
          </a:solidFill>
          <a:ln>
            <a:noFill/>
          </a:ln>
          <a:effectLst>
            <a:outerShdw blurRad="330200" dir="6360000" sx="103000" sy="103000" algn="ctr"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libre 10"/>
          <p:cNvSpPr/>
          <p:nvPr/>
        </p:nvSpPr>
        <p:spPr>
          <a:xfrm rot="21000000">
            <a:off x="4520949" y="3347702"/>
            <a:ext cx="1259708" cy="1115283"/>
          </a:xfrm>
          <a:custGeom>
            <a:avLst/>
            <a:gdLst>
              <a:gd name="connsiteX0" fmla="*/ 540329 w 2337829"/>
              <a:gd name="connsiteY0" fmla="*/ 0 h 1845557"/>
              <a:gd name="connsiteX1" fmla="*/ 2337829 w 2337829"/>
              <a:gd name="connsiteY1" fmla="*/ 0 h 1845557"/>
              <a:gd name="connsiteX2" fmla="*/ 0 w 2337829"/>
              <a:gd name="connsiteY2" fmla="*/ 1845557 h 1845557"/>
              <a:gd name="connsiteX3" fmla="*/ 0 w 2337829"/>
              <a:gd name="connsiteY3" fmla="*/ 540329 h 1845557"/>
              <a:gd name="connsiteX4" fmla="*/ 540329 w 2337829"/>
              <a:gd name="connsiteY4" fmla="*/ 0 h 184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29" h="1845557">
                <a:moveTo>
                  <a:pt x="540329" y="0"/>
                </a:moveTo>
                <a:lnTo>
                  <a:pt x="2337829" y="0"/>
                </a:lnTo>
                <a:lnTo>
                  <a:pt x="0" y="1845557"/>
                </a:lnTo>
                <a:lnTo>
                  <a:pt x="0" y="540329"/>
                </a:lnTo>
                <a:cubicBezTo>
                  <a:pt x="0" y="241914"/>
                  <a:pt x="241914" y="0"/>
                  <a:pt x="540329" y="0"/>
                </a:cubicBezTo>
                <a:close/>
              </a:path>
            </a:pathLst>
          </a:custGeom>
          <a:solidFill>
            <a:srgbClr val="9CF8A7"/>
          </a:solidFill>
          <a:ln>
            <a:noFill/>
          </a:ln>
          <a:effectLst>
            <a:outerShdw blurRad="520700" dir="4020000" sx="46000" sy="46000" algn="ctr" rotWithShape="0">
              <a:srgbClr val="000000">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p:cNvSpPr txBox="1"/>
          <p:nvPr/>
        </p:nvSpPr>
        <p:spPr>
          <a:xfrm>
            <a:off x="3459016" y="2848871"/>
            <a:ext cx="619079" cy="1015663"/>
          </a:xfrm>
          <a:prstGeom prst="rect">
            <a:avLst/>
          </a:prstGeom>
          <a:noFill/>
        </p:spPr>
        <p:txBody>
          <a:bodyPr wrap="none" rtlCol="0">
            <a:spAutoFit/>
          </a:bodyPr>
          <a:lstStyle/>
          <a:p>
            <a:pPr algn="ctr"/>
            <a:r>
              <a:rPr lang="en-US" sz="6000" dirty="0">
                <a:solidFill>
                  <a:schemeClr val="bg1">
                    <a:lumMod val="95000"/>
                  </a:schemeClr>
                </a:solidFill>
                <a:latin typeface="Ubuntu" panose="020B0504030602030204" pitchFamily="34" charset="0"/>
              </a:rPr>
              <a:t>1</a:t>
            </a:r>
          </a:p>
        </p:txBody>
      </p:sp>
      <p:sp>
        <p:nvSpPr>
          <p:cNvPr id="13" name="ZoneTexte 12"/>
          <p:cNvSpPr txBox="1"/>
          <p:nvPr/>
        </p:nvSpPr>
        <p:spPr>
          <a:xfrm>
            <a:off x="3505309" y="3711290"/>
            <a:ext cx="619079" cy="1015663"/>
          </a:xfrm>
          <a:prstGeom prst="rect">
            <a:avLst/>
          </a:prstGeom>
          <a:noFill/>
        </p:spPr>
        <p:txBody>
          <a:bodyPr wrap="none" rtlCol="0">
            <a:spAutoFit/>
          </a:bodyPr>
          <a:lstStyle/>
          <a:p>
            <a:pPr algn="ctr"/>
            <a:r>
              <a:rPr lang="en-US" sz="6000" dirty="0">
                <a:solidFill>
                  <a:schemeClr val="bg1">
                    <a:lumMod val="95000"/>
                  </a:schemeClr>
                </a:solidFill>
                <a:latin typeface="Ubuntu" panose="020B0504030602030204" pitchFamily="34" charset="0"/>
              </a:rPr>
              <a:t>2</a:t>
            </a:r>
          </a:p>
        </p:txBody>
      </p:sp>
      <p:sp>
        <p:nvSpPr>
          <p:cNvPr id="14" name="ZoneTexte 13"/>
          <p:cNvSpPr txBox="1"/>
          <p:nvPr/>
        </p:nvSpPr>
        <p:spPr>
          <a:xfrm>
            <a:off x="3511165" y="4589751"/>
            <a:ext cx="619079" cy="1015663"/>
          </a:xfrm>
          <a:prstGeom prst="rect">
            <a:avLst/>
          </a:prstGeom>
          <a:noFill/>
        </p:spPr>
        <p:txBody>
          <a:bodyPr wrap="none" rtlCol="0">
            <a:spAutoFit/>
          </a:bodyPr>
          <a:lstStyle/>
          <a:p>
            <a:pPr algn="ctr"/>
            <a:r>
              <a:rPr lang="en-US" sz="6000" dirty="0">
                <a:solidFill>
                  <a:schemeClr val="bg1">
                    <a:lumMod val="95000"/>
                  </a:schemeClr>
                </a:solidFill>
                <a:latin typeface="Ubuntu" panose="020B0504030602030204" pitchFamily="34" charset="0"/>
              </a:rPr>
              <a:t>3</a:t>
            </a:r>
          </a:p>
        </p:txBody>
      </p:sp>
      <p:sp>
        <p:nvSpPr>
          <p:cNvPr id="15" name="ZoneTexte 14"/>
          <p:cNvSpPr txBox="1"/>
          <p:nvPr/>
        </p:nvSpPr>
        <p:spPr>
          <a:xfrm>
            <a:off x="7811587" y="1708432"/>
            <a:ext cx="619079" cy="1015663"/>
          </a:xfrm>
          <a:prstGeom prst="rect">
            <a:avLst/>
          </a:prstGeom>
          <a:noFill/>
        </p:spPr>
        <p:txBody>
          <a:bodyPr wrap="none" rtlCol="0">
            <a:spAutoFit/>
          </a:bodyPr>
          <a:lstStyle/>
          <a:p>
            <a:pPr algn="ctr"/>
            <a:r>
              <a:rPr lang="en-US" sz="6000" dirty="0">
                <a:solidFill>
                  <a:schemeClr val="bg1">
                    <a:lumMod val="95000"/>
                  </a:schemeClr>
                </a:solidFill>
                <a:latin typeface="Ubuntu" panose="020B0504030602030204" pitchFamily="34" charset="0"/>
              </a:rPr>
              <a:t>7</a:t>
            </a:r>
          </a:p>
        </p:txBody>
      </p:sp>
      <p:sp>
        <p:nvSpPr>
          <p:cNvPr id="16" name="ZoneTexte 15"/>
          <p:cNvSpPr txBox="1"/>
          <p:nvPr/>
        </p:nvSpPr>
        <p:spPr>
          <a:xfrm>
            <a:off x="7857880" y="2735443"/>
            <a:ext cx="619079" cy="1015663"/>
          </a:xfrm>
          <a:prstGeom prst="rect">
            <a:avLst/>
          </a:prstGeom>
          <a:noFill/>
        </p:spPr>
        <p:txBody>
          <a:bodyPr wrap="none" rtlCol="0">
            <a:spAutoFit/>
          </a:bodyPr>
          <a:lstStyle/>
          <a:p>
            <a:pPr algn="ctr"/>
            <a:r>
              <a:rPr lang="en-US" sz="6000" dirty="0">
                <a:solidFill>
                  <a:schemeClr val="bg1">
                    <a:lumMod val="95000"/>
                  </a:schemeClr>
                </a:solidFill>
                <a:latin typeface="Ubuntu" panose="020B0504030602030204" pitchFamily="34" charset="0"/>
              </a:rPr>
              <a:t>6</a:t>
            </a:r>
          </a:p>
        </p:txBody>
      </p:sp>
      <p:sp>
        <p:nvSpPr>
          <p:cNvPr id="17" name="ZoneTexte 16"/>
          <p:cNvSpPr txBox="1"/>
          <p:nvPr/>
        </p:nvSpPr>
        <p:spPr>
          <a:xfrm>
            <a:off x="7863736" y="3710156"/>
            <a:ext cx="619079" cy="1015663"/>
          </a:xfrm>
          <a:prstGeom prst="rect">
            <a:avLst/>
          </a:prstGeom>
          <a:noFill/>
        </p:spPr>
        <p:txBody>
          <a:bodyPr wrap="none" rtlCol="0">
            <a:spAutoFit/>
          </a:bodyPr>
          <a:lstStyle/>
          <a:p>
            <a:pPr algn="ctr"/>
            <a:r>
              <a:rPr lang="en-US" sz="6000" dirty="0">
                <a:solidFill>
                  <a:schemeClr val="bg1">
                    <a:lumMod val="95000"/>
                  </a:schemeClr>
                </a:solidFill>
                <a:latin typeface="Ubuntu" panose="020B0504030602030204" pitchFamily="34" charset="0"/>
              </a:rPr>
              <a:t>5</a:t>
            </a:r>
          </a:p>
        </p:txBody>
      </p:sp>
      <p:sp>
        <p:nvSpPr>
          <p:cNvPr id="18" name="ZoneTexte 17"/>
          <p:cNvSpPr txBox="1"/>
          <p:nvPr/>
        </p:nvSpPr>
        <p:spPr>
          <a:xfrm>
            <a:off x="7811586" y="4747274"/>
            <a:ext cx="619079" cy="1015663"/>
          </a:xfrm>
          <a:prstGeom prst="rect">
            <a:avLst/>
          </a:prstGeom>
          <a:noFill/>
        </p:spPr>
        <p:txBody>
          <a:bodyPr wrap="none" rtlCol="0">
            <a:spAutoFit/>
          </a:bodyPr>
          <a:lstStyle/>
          <a:p>
            <a:pPr algn="ctr"/>
            <a:r>
              <a:rPr lang="en-US" sz="6000" dirty="0">
                <a:solidFill>
                  <a:schemeClr val="bg1">
                    <a:lumMod val="95000"/>
                  </a:schemeClr>
                </a:solidFill>
                <a:latin typeface="Ubuntu" panose="020B0504030602030204" pitchFamily="34" charset="0"/>
              </a:rPr>
              <a:t>4</a:t>
            </a:r>
          </a:p>
        </p:txBody>
      </p:sp>
      <p:sp>
        <p:nvSpPr>
          <p:cNvPr id="19" name="ZoneTexte 18"/>
          <p:cNvSpPr txBox="1"/>
          <p:nvPr/>
        </p:nvSpPr>
        <p:spPr>
          <a:xfrm>
            <a:off x="8568824" y="1680520"/>
            <a:ext cx="2805030" cy="1477328"/>
          </a:xfrm>
          <a:prstGeom prst="rect">
            <a:avLst/>
          </a:prstGeom>
          <a:noFill/>
        </p:spPr>
        <p:txBody>
          <a:bodyPr wrap="square" rtlCol="0">
            <a:spAutoFit/>
          </a:bodyPr>
          <a:lstStyle/>
          <a:p>
            <a:r>
              <a:rPr lang="fr-FR" dirty="0">
                <a:solidFill>
                  <a:schemeClr val="bg1">
                    <a:lumMod val="95000"/>
                  </a:schemeClr>
                </a:solidFill>
                <a:latin typeface="Helvetica" pitchFamily="2" charset="0"/>
              </a:rPr>
              <a:t>La réduction des inégalités, la prise en compte du genre et des disparités spatiales. </a:t>
            </a:r>
          </a:p>
          <a:p>
            <a:endParaRPr lang="en-US" dirty="0">
              <a:solidFill>
                <a:schemeClr val="bg1">
                  <a:lumMod val="95000"/>
                </a:schemeClr>
              </a:solidFill>
              <a:latin typeface="Helvetica" pitchFamily="2" charset="0"/>
            </a:endParaRPr>
          </a:p>
        </p:txBody>
      </p:sp>
      <p:sp>
        <p:nvSpPr>
          <p:cNvPr id="20" name="ZoneTexte 19"/>
          <p:cNvSpPr txBox="1"/>
          <p:nvPr/>
        </p:nvSpPr>
        <p:spPr>
          <a:xfrm>
            <a:off x="8568823" y="3136599"/>
            <a:ext cx="3368291" cy="369332"/>
          </a:xfrm>
          <a:prstGeom prst="rect">
            <a:avLst/>
          </a:prstGeom>
          <a:noFill/>
        </p:spPr>
        <p:txBody>
          <a:bodyPr wrap="square" rtlCol="0">
            <a:spAutoFit/>
          </a:bodyPr>
          <a:lstStyle/>
          <a:p>
            <a:r>
              <a:rPr lang="fr-FR" dirty="0">
                <a:solidFill>
                  <a:schemeClr val="bg1">
                    <a:lumMod val="95000"/>
                  </a:schemeClr>
                </a:solidFill>
                <a:latin typeface="Helvetica" pitchFamily="2" charset="0"/>
              </a:rPr>
              <a:t>Le partenariat ouvert</a:t>
            </a:r>
            <a:endParaRPr lang="en-US" dirty="0">
              <a:solidFill>
                <a:schemeClr val="bg1">
                  <a:lumMod val="95000"/>
                </a:schemeClr>
              </a:solidFill>
              <a:latin typeface="Helvetica" pitchFamily="2" charset="0"/>
            </a:endParaRPr>
          </a:p>
        </p:txBody>
      </p:sp>
      <p:sp>
        <p:nvSpPr>
          <p:cNvPr id="21" name="ZoneTexte 20"/>
          <p:cNvSpPr txBox="1"/>
          <p:nvPr/>
        </p:nvSpPr>
        <p:spPr>
          <a:xfrm>
            <a:off x="8568823" y="3953111"/>
            <a:ext cx="3368291" cy="646331"/>
          </a:xfrm>
          <a:prstGeom prst="rect">
            <a:avLst/>
          </a:prstGeom>
          <a:noFill/>
        </p:spPr>
        <p:txBody>
          <a:bodyPr wrap="square" rtlCol="0">
            <a:spAutoFit/>
          </a:bodyPr>
          <a:lstStyle/>
          <a:p>
            <a:r>
              <a:rPr lang="fr-FR" dirty="0">
                <a:solidFill>
                  <a:schemeClr val="bg1">
                    <a:lumMod val="95000"/>
                  </a:schemeClr>
                </a:solidFill>
                <a:latin typeface="Helvetica" pitchFamily="2" charset="0"/>
              </a:rPr>
              <a:t>La gestion axée sur les résultats</a:t>
            </a:r>
            <a:endParaRPr lang="en-US" dirty="0">
              <a:solidFill>
                <a:schemeClr val="bg1">
                  <a:lumMod val="95000"/>
                </a:schemeClr>
              </a:solidFill>
              <a:latin typeface="Helvetica" pitchFamily="2" charset="0"/>
            </a:endParaRPr>
          </a:p>
        </p:txBody>
      </p:sp>
      <p:sp>
        <p:nvSpPr>
          <p:cNvPr id="22" name="ZoneTexte 21"/>
          <p:cNvSpPr txBox="1"/>
          <p:nvPr/>
        </p:nvSpPr>
        <p:spPr>
          <a:xfrm>
            <a:off x="8568823" y="4931939"/>
            <a:ext cx="3368291" cy="646331"/>
          </a:xfrm>
          <a:prstGeom prst="rect">
            <a:avLst/>
          </a:prstGeom>
          <a:noFill/>
        </p:spPr>
        <p:txBody>
          <a:bodyPr wrap="square" rtlCol="0">
            <a:spAutoFit/>
          </a:bodyPr>
          <a:lstStyle/>
          <a:p>
            <a:r>
              <a:rPr lang="fr-FR" dirty="0">
                <a:solidFill>
                  <a:schemeClr val="bg1">
                    <a:lumMod val="95000"/>
                  </a:schemeClr>
                </a:solidFill>
                <a:latin typeface="Helvetica" pitchFamily="2" charset="0"/>
              </a:rPr>
              <a:t>La transparence et la responsabilité mutuelle</a:t>
            </a:r>
            <a:endParaRPr lang="en-US" dirty="0">
              <a:solidFill>
                <a:schemeClr val="bg1">
                  <a:lumMod val="95000"/>
                </a:schemeClr>
              </a:solidFill>
              <a:latin typeface="Helvetica" pitchFamily="2" charset="0"/>
            </a:endParaRPr>
          </a:p>
        </p:txBody>
      </p:sp>
      <p:sp>
        <p:nvSpPr>
          <p:cNvPr id="23" name="ZoneTexte 22"/>
          <p:cNvSpPr txBox="1"/>
          <p:nvPr/>
        </p:nvSpPr>
        <p:spPr>
          <a:xfrm>
            <a:off x="30003" y="4912916"/>
            <a:ext cx="3368291" cy="369332"/>
          </a:xfrm>
          <a:prstGeom prst="rect">
            <a:avLst/>
          </a:prstGeom>
          <a:noFill/>
        </p:spPr>
        <p:txBody>
          <a:bodyPr wrap="square" rtlCol="0">
            <a:spAutoFit/>
          </a:bodyPr>
          <a:lstStyle/>
          <a:p>
            <a:pPr algn="r"/>
            <a:r>
              <a:rPr lang="fr-FR" dirty="0">
                <a:solidFill>
                  <a:schemeClr val="bg1">
                    <a:lumMod val="95000"/>
                  </a:schemeClr>
                </a:solidFill>
                <a:latin typeface="Helvetica" pitchFamily="2" charset="0"/>
              </a:rPr>
              <a:t>L’anticipation</a:t>
            </a:r>
            <a:endParaRPr lang="en-US" dirty="0">
              <a:solidFill>
                <a:schemeClr val="bg1">
                  <a:lumMod val="95000"/>
                </a:schemeClr>
              </a:solidFill>
              <a:latin typeface="Helvetica" pitchFamily="2" charset="0"/>
            </a:endParaRPr>
          </a:p>
        </p:txBody>
      </p:sp>
      <p:sp>
        <p:nvSpPr>
          <p:cNvPr id="24" name="ZoneTexte 23"/>
          <p:cNvSpPr txBox="1"/>
          <p:nvPr/>
        </p:nvSpPr>
        <p:spPr>
          <a:xfrm>
            <a:off x="-1140" y="4066585"/>
            <a:ext cx="3368291" cy="369332"/>
          </a:xfrm>
          <a:prstGeom prst="rect">
            <a:avLst/>
          </a:prstGeom>
          <a:noFill/>
        </p:spPr>
        <p:txBody>
          <a:bodyPr wrap="square" rtlCol="0">
            <a:spAutoFit/>
          </a:bodyPr>
          <a:lstStyle/>
          <a:p>
            <a:pPr algn="r"/>
            <a:r>
              <a:rPr lang="fr-FR" dirty="0">
                <a:solidFill>
                  <a:schemeClr val="bg1">
                    <a:lumMod val="95000"/>
                  </a:schemeClr>
                </a:solidFill>
                <a:latin typeface="Helvetica" pitchFamily="2" charset="0"/>
              </a:rPr>
              <a:t>L’appropriation,</a:t>
            </a:r>
            <a:endParaRPr lang="en-US" dirty="0">
              <a:solidFill>
                <a:schemeClr val="bg1">
                  <a:lumMod val="95000"/>
                </a:schemeClr>
              </a:solidFill>
              <a:latin typeface="Helvetica" pitchFamily="2" charset="0"/>
            </a:endParaRPr>
          </a:p>
        </p:txBody>
      </p:sp>
      <p:sp>
        <p:nvSpPr>
          <p:cNvPr id="25" name="ZoneTexte 24"/>
          <p:cNvSpPr txBox="1"/>
          <p:nvPr/>
        </p:nvSpPr>
        <p:spPr>
          <a:xfrm>
            <a:off x="1138987" y="3125114"/>
            <a:ext cx="2259307" cy="646331"/>
          </a:xfrm>
          <a:prstGeom prst="rect">
            <a:avLst/>
          </a:prstGeom>
          <a:noFill/>
        </p:spPr>
        <p:txBody>
          <a:bodyPr wrap="square" rtlCol="0">
            <a:spAutoFit/>
          </a:bodyPr>
          <a:lstStyle/>
          <a:p>
            <a:pPr algn="r"/>
            <a:r>
              <a:rPr lang="fr-FR" dirty="0">
                <a:solidFill>
                  <a:schemeClr val="bg1">
                    <a:lumMod val="95000"/>
                  </a:schemeClr>
                </a:solidFill>
                <a:latin typeface="Helvetica" pitchFamily="2" charset="0"/>
              </a:rPr>
              <a:t>Le leadership national</a:t>
            </a:r>
            <a:endParaRPr lang="en-US" dirty="0">
              <a:solidFill>
                <a:schemeClr val="bg1">
                  <a:lumMod val="95000"/>
                </a:schemeClr>
              </a:solidFill>
              <a:latin typeface="Helvetica" pitchFamily="2" charset="0"/>
            </a:endParaRPr>
          </a:p>
        </p:txBody>
      </p:sp>
      <p:sp>
        <p:nvSpPr>
          <p:cNvPr id="26" name="ZoneTexte 25"/>
          <p:cNvSpPr txBox="1"/>
          <p:nvPr/>
        </p:nvSpPr>
        <p:spPr>
          <a:xfrm>
            <a:off x="1714148" y="1677220"/>
            <a:ext cx="3911544" cy="1261884"/>
          </a:xfrm>
          <a:prstGeom prst="rect">
            <a:avLst/>
          </a:prstGeom>
          <a:noFill/>
        </p:spPr>
        <p:txBody>
          <a:bodyPr wrap="square" rtlCol="0">
            <a:spAutoFit/>
          </a:bodyPr>
          <a:lstStyle/>
          <a:p>
            <a:r>
              <a:rPr lang="fr-FR" dirty="0">
                <a:solidFill>
                  <a:schemeClr val="bg1">
                    <a:lumMod val="95000"/>
                  </a:schemeClr>
                </a:solidFill>
                <a:latin typeface="Ubuntu" panose="020B0504030602030204" pitchFamily="34" charset="0"/>
              </a:rPr>
              <a:t>Quant aux principes cardinaux qui devront guider la mise en œuvre de la SNCD, il s’agit principalement de </a:t>
            </a:r>
          </a:p>
          <a:p>
            <a:r>
              <a:rPr lang="fr-FR" sz="2000" b="1" dirty="0">
                <a:solidFill>
                  <a:srgbClr val="E7DC49"/>
                </a:solidFill>
                <a:latin typeface="Ubuntu" panose="020B0504030602030204" pitchFamily="34" charset="0"/>
              </a:rPr>
              <a:t>sept principes suivants :</a:t>
            </a:r>
            <a:r>
              <a:rPr lang="fr-FR" b="1" dirty="0">
                <a:solidFill>
                  <a:schemeClr val="bg1">
                    <a:lumMod val="95000"/>
                  </a:schemeClr>
                </a:solidFill>
                <a:latin typeface="Ubuntu" panose="020B0504030602030204" pitchFamily="34" charset="0"/>
              </a:rPr>
              <a:t> </a:t>
            </a:r>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173" y="3476478"/>
            <a:ext cx="550492" cy="549255"/>
          </a:xfrm>
          <a:prstGeom prst="rect">
            <a:avLst/>
          </a:prstGeom>
        </p:spPr>
      </p:pic>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603" y="4364386"/>
            <a:ext cx="468015" cy="468577"/>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2531" y="4905368"/>
            <a:ext cx="534605" cy="475814"/>
          </a:xfrm>
          <a:prstGeom prst="rect">
            <a:avLst/>
          </a:prstGeom>
        </p:spPr>
      </p:pic>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6037" y="4124573"/>
            <a:ext cx="531092" cy="532285"/>
          </a:xfrm>
          <a:prstGeom prst="rect">
            <a:avLst/>
          </a:prstGeom>
        </p:spPr>
      </p:pic>
      <p:pic>
        <p:nvPicPr>
          <p:cNvPr id="31" name="Imag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6124" y="3442996"/>
            <a:ext cx="529069" cy="328449"/>
          </a:xfrm>
          <a:prstGeom prst="rect">
            <a:avLst/>
          </a:prstGeom>
        </p:spPr>
      </p:pic>
      <p:pic>
        <p:nvPicPr>
          <p:cNvPr id="32" name="Imag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0948" y="4775430"/>
            <a:ext cx="468118" cy="476443"/>
          </a:xfrm>
          <a:prstGeom prst="rect">
            <a:avLst/>
          </a:prstGeom>
        </p:spPr>
      </p:pic>
      <p:pic>
        <p:nvPicPr>
          <p:cNvPr id="33" name="Imag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1231" y="2773202"/>
            <a:ext cx="574025" cy="554446"/>
          </a:xfrm>
          <a:prstGeom prst="rect">
            <a:avLst/>
          </a:prstGeom>
        </p:spPr>
      </p:pic>
    </p:spTree>
    <p:extLst>
      <p:ext uri="{BB962C8B-B14F-4D97-AF65-F5344CB8AC3E}">
        <p14:creationId xmlns:p14="http://schemas.microsoft.com/office/powerpoint/2010/main" val="59561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4.16667E-6 7.40741E-7 L -0.46107 -0.32014 " pathEditMode="relative" rAng="0" ptsTypes="AA">
                                      <p:cBhvr>
                                        <p:cTn id="6" dur="2000" spd="-100000" fill="hold"/>
                                        <p:tgtEl>
                                          <p:spTgt spid="11"/>
                                        </p:tgtEl>
                                        <p:attrNameLst>
                                          <p:attrName>ppt_x</p:attrName>
                                          <p:attrName>ppt_y</p:attrName>
                                        </p:attrNameLst>
                                      </p:cBhvr>
                                      <p:rCtr x="-23060" y="-16019"/>
                                    </p:animMotion>
                                  </p:childTnLst>
                                </p:cTn>
                              </p:par>
                              <p:par>
                                <p:cTn id="7" presetID="56" presetClass="path" presetSubtype="0" accel="50000" decel="50000" fill="hold" grpId="0" nodeType="withEffect">
                                  <p:stCondLst>
                                    <p:cond delay="0"/>
                                  </p:stCondLst>
                                  <p:childTnLst>
                                    <p:animMotion origin="layout" path="M -2.08333E-7 -4.44444E-6 L -0.4832 0.04075 " pathEditMode="relative" rAng="0" ptsTypes="AA">
                                      <p:cBhvr>
                                        <p:cTn id="8" dur="2000" spd="-100000" fill="hold"/>
                                        <p:tgtEl>
                                          <p:spTgt spid="10"/>
                                        </p:tgtEl>
                                        <p:attrNameLst>
                                          <p:attrName>ppt_x</p:attrName>
                                          <p:attrName>ppt_y</p:attrName>
                                        </p:attrNameLst>
                                      </p:cBhvr>
                                      <p:rCtr x="-24167" y="2037"/>
                                    </p:animMotion>
                                  </p:childTnLst>
                                </p:cTn>
                              </p:par>
                              <p:par>
                                <p:cTn id="9" presetID="56" presetClass="path" presetSubtype="0" accel="50000" decel="50000" fill="hold" grpId="0" nodeType="withEffect">
                                  <p:stCondLst>
                                    <p:cond delay="0"/>
                                  </p:stCondLst>
                                  <p:childTnLst>
                                    <p:animMotion origin="layout" path="M -1.66667E-6 1.11022E-16 L -0.17252 0.45833 " pathEditMode="relative" rAng="0" ptsTypes="AA">
                                      <p:cBhvr>
                                        <p:cTn id="10" dur="2000" spd="-100000" fill="hold"/>
                                        <p:tgtEl>
                                          <p:spTgt spid="9"/>
                                        </p:tgtEl>
                                        <p:attrNameLst>
                                          <p:attrName>ppt_x</p:attrName>
                                          <p:attrName>ppt_y</p:attrName>
                                        </p:attrNameLst>
                                      </p:cBhvr>
                                      <p:rCtr x="-8633" y="22917"/>
                                    </p:animMotion>
                                  </p:childTnLst>
                                </p:cTn>
                              </p:par>
                              <p:par>
                                <p:cTn id="11" presetID="56" presetClass="path" presetSubtype="0" accel="50000" decel="50000" fill="hold" grpId="0" nodeType="withEffect">
                                  <p:stCondLst>
                                    <p:cond delay="0"/>
                                  </p:stCondLst>
                                  <p:childTnLst>
                                    <p:animMotion origin="layout" path="M 1.45833E-6 -1.48148E-6 L 0.25065 0.42755 " pathEditMode="relative" rAng="0" ptsTypes="AA">
                                      <p:cBhvr>
                                        <p:cTn id="12" dur="2000" spd="-100000" fill="hold"/>
                                        <p:tgtEl>
                                          <p:spTgt spid="8"/>
                                        </p:tgtEl>
                                        <p:attrNameLst>
                                          <p:attrName>ppt_x</p:attrName>
                                          <p:attrName>ppt_y</p:attrName>
                                        </p:attrNameLst>
                                      </p:cBhvr>
                                      <p:rCtr x="12526" y="21366"/>
                                    </p:animMotion>
                                  </p:childTnLst>
                                </p:cTn>
                              </p:par>
                              <p:par>
                                <p:cTn id="13" presetID="56" presetClass="path" presetSubtype="0" accel="50000" decel="50000" fill="hold" grpId="0" nodeType="withEffect">
                                  <p:stCondLst>
                                    <p:cond delay="0"/>
                                  </p:stCondLst>
                                  <p:childTnLst>
                                    <p:animMotion origin="layout" path="M -4.58333E-6 -3.7037E-6 L 0.52019 -0.03402 " pathEditMode="relative" rAng="0" ptsTypes="AA">
                                      <p:cBhvr>
                                        <p:cTn id="14" dur="2000" spd="-100000" fill="hold"/>
                                        <p:tgtEl>
                                          <p:spTgt spid="7"/>
                                        </p:tgtEl>
                                        <p:attrNameLst>
                                          <p:attrName>ppt_x</p:attrName>
                                          <p:attrName>ppt_y</p:attrName>
                                        </p:attrNameLst>
                                      </p:cBhvr>
                                      <p:rCtr x="26003" y="-1713"/>
                                    </p:animMotion>
                                  </p:childTnLst>
                                </p:cTn>
                              </p:par>
                              <p:par>
                                <p:cTn id="15" presetID="56" presetClass="path" presetSubtype="0" accel="50000" decel="50000" fill="hold" grpId="0" nodeType="withEffect">
                                  <p:stCondLst>
                                    <p:cond delay="0"/>
                                  </p:stCondLst>
                                  <p:childTnLst>
                                    <p:animMotion origin="layout" path="M 4.375E-6 3.7037E-6 L 0.20442 -0.63588 " pathEditMode="relative" rAng="0" ptsTypes="AA">
                                      <p:cBhvr>
                                        <p:cTn id="16" dur="2000" spd="-100000" fill="hold"/>
                                        <p:tgtEl>
                                          <p:spTgt spid="6"/>
                                        </p:tgtEl>
                                        <p:attrNameLst>
                                          <p:attrName>ppt_x</p:attrName>
                                          <p:attrName>ppt_y</p:attrName>
                                        </p:attrNameLst>
                                      </p:cBhvr>
                                      <p:rCtr x="10221" y="-31806"/>
                                    </p:animMotion>
                                  </p:childTnLst>
                                </p:cTn>
                              </p:par>
                              <p:par>
                                <p:cTn id="17" presetID="56" presetClass="path" presetSubtype="0" accel="50000" decel="50000" fill="hold" grpId="0" nodeType="withEffect">
                                  <p:stCondLst>
                                    <p:cond delay="0"/>
                                  </p:stCondLst>
                                  <p:childTnLst>
                                    <p:animMotion origin="layout" path="M -1.875E-6 -3.7037E-6 L -0.022 -0.59004 " pathEditMode="relative" rAng="0" ptsTypes="AA">
                                      <p:cBhvr>
                                        <p:cTn id="18" dur="2000" spd="-100000" fill="hold"/>
                                        <p:tgtEl>
                                          <p:spTgt spid="5"/>
                                        </p:tgtEl>
                                        <p:attrNameLst>
                                          <p:attrName>ppt_x</p:attrName>
                                          <p:attrName>ppt_y</p:attrName>
                                        </p:attrNameLst>
                                      </p:cBhvr>
                                      <p:rCtr x="-1107" y="-29514"/>
                                    </p:animMotion>
                                  </p:childTnLst>
                                </p:cTn>
                              </p:par>
                              <p:par>
                                <p:cTn id="19" presetID="56" presetClass="path" presetSubtype="0" accel="50000" decel="50000" fill="hold" nodeType="withEffect">
                                  <p:stCondLst>
                                    <p:cond delay="0"/>
                                  </p:stCondLst>
                                  <p:childTnLst>
                                    <p:animMotion origin="layout" path="M -4.58333E-6 4.44444E-6 L -0.43528 -0.29769 " pathEditMode="relative" rAng="0" ptsTypes="AA">
                                      <p:cBhvr>
                                        <p:cTn id="20" dur="2000" spd="-100000" fill="hold"/>
                                        <p:tgtEl>
                                          <p:spTgt spid="27"/>
                                        </p:tgtEl>
                                        <p:attrNameLst>
                                          <p:attrName>ppt_x</p:attrName>
                                          <p:attrName>ppt_y</p:attrName>
                                        </p:attrNameLst>
                                      </p:cBhvr>
                                      <p:rCtr x="-21771" y="-14884"/>
                                    </p:animMotion>
                                  </p:childTnLst>
                                </p:cTn>
                              </p:par>
                              <p:par>
                                <p:cTn id="21" presetID="56" presetClass="path" presetSubtype="0" accel="50000" decel="50000" fill="hold" nodeType="withEffect">
                                  <p:stCondLst>
                                    <p:cond delay="0"/>
                                  </p:stCondLst>
                                  <p:childTnLst>
                                    <p:animMotion origin="layout" path="M -1.25E-6 3.33333E-6 L -0.45794 0.02777 " pathEditMode="relative" rAng="0" ptsTypes="AA">
                                      <p:cBhvr>
                                        <p:cTn id="22" dur="2000" spd="-100000" fill="hold"/>
                                        <p:tgtEl>
                                          <p:spTgt spid="28"/>
                                        </p:tgtEl>
                                        <p:attrNameLst>
                                          <p:attrName>ppt_x</p:attrName>
                                          <p:attrName>ppt_y</p:attrName>
                                        </p:attrNameLst>
                                      </p:cBhvr>
                                      <p:rCtr x="-22904" y="1389"/>
                                    </p:animMotion>
                                  </p:childTnLst>
                                </p:cTn>
                              </p:par>
                              <p:par>
                                <p:cTn id="23" presetID="56" presetClass="path" presetSubtype="0" accel="50000" decel="50000" fill="hold" nodeType="withEffect">
                                  <p:stCondLst>
                                    <p:cond delay="0"/>
                                  </p:stCondLst>
                                  <p:childTnLst>
                                    <p:animMotion origin="layout" path="M 8.33333E-7 -4.81481E-6 L -0.15846 0.40718 " pathEditMode="relative" rAng="0" ptsTypes="AA">
                                      <p:cBhvr>
                                        <p:cTn id="24" dur="2000" spd="-100000" fill="hold"/>
                                        <p:tgtEl>
                                          <p:spTgt spid="29"/>
                                        </p:tgtEl>
                                        <p:attrNameLst>
                                          <p:attrName>ppt_x</p:attrName>
                                          <p:attrName>ppt_y</p:attrName>
                                        </p:attrNameLst>
                                      </p:cBhvr>
                                      <p:rCtr x="-7930" y="20347"/>
                                    </p:animMotion>
                                  </p:childTnLst>
                                </p:cTn>
                              </p:par>
                              <p:par>
                                <p:cTn id="25" presetID="56" presetClass="path" presetSubtype="0" accel="50000" decel="50000" fill="hold" nodeType="withEffect">
                                  <p:stCondLst>
                                    <p:cond delay="0"/>
                                  </p:stCondLst>
                                  <p:childTnLst>
                                    <p:animMotion origin="layout" path="M 2.5E-6 -4.81481E-6 L 0.2444 0.37153 " pathEditMode="relative" rAng="0" ptsTypes="AA">
                                      <p:cBhvr>
                                        <p:cTn id="26" dur="2000" spd="-100000" fill="hold"/>
                                        <p:tgtEl>
                                          <p:spTgt spid="32"/>
                                        </p:tgtEl>
                                        <p:attrNameLst>
                                          <p:attrName>ppt_x</p:attrName>
                                          <p:attrName>ppt_y</p:attrName>
                                        </p:attrNameLst>
                                      </p:cBhvr>
                                      <p:rCtr x="12214" y="18565"/>
                                    </p:animMotion>
                                  </p:childTnLst>
                                </p:cTn>
                              </p:par>
                              <p:par>
                                <p:cTn id="27" presetID="56" presetClass="path" presetSubtype="0" accel="50000" decel="50000" fill="hold" nodeType="withEffect">
                                  <p:stCondLst>
                                    <p:cond delay="0"/>
                                  </p:stCondLst>
                                  <p:childTnLst>
                                    <p:animMotion origin="layout" path="M 4.58333E-6 -2.59259E-6 L 0.45716 -0.05486 " pathEditMode="relative" rAng="0" ptsTypes="AA">
                                      <p:cBhvr>
                                        <p:cTn id="28" dur="2000" spd="-100000" fill="hold"/>
                                        <p:tgtEl>
                                          <p:spTgt spid="30"/>
                                        </p:tgtEl>
                                        <p:attrNameLst>
                                          <p:attrName>ppt_x</p:attrName>
                                          <p:attrName>ppt_y</p:attrName>
                                        </p:attrNameLst>
                                      </p:cBhvr>
                                      <p:rCtr x="22852" y="-2755"/>
                                    </p:animMotion>
                                  </p:childTnLst>
                                </p:cTn>
                              </p:par>
                              <p:par>
                                <p:cTn id="29" presetID="56" presetClass="path" presetSubtype="0" accel="50000" decel="50000" fill="hold" nodeType="withEffect">
                                  <p:stCondLst>
                                    <p:cond delay="0"/>
                                  </p:stCondLst>
                                  <p:childTnLst>
                                    <p:animMotion origin="layout" path="M -4.16667E-7 -7.40741E-7 L 0.17643 -0.62523 " pathEditMode="relative" rAng="0" ptsTypes="AA">
                                      <p:cBhvr>
                                        <p:cTn id="30" dur="2000" spd="-100000" fill="hold"/>
                                        <p:tgtEl>
                                          <p:spTgt spid="31"/>
                                        </p:tgtEl>
                                        <p:attrNameLst>
                                          <p:attrName>ppt_x</p:attrName>
                                          <p:attrName>ppt_y</p:attrName>
                                        </p:attrNameLst>
                                      </p:cBhvr>
                                      <p:rCtr x="8815" y="-31273"/>
                                    </p:animMotion>
                                  </p:childTnLst>
                                </p:cTn>
                              </p:par>
                              <p:par>
                                <p:cTn id="31" presetID="56" presetClass="path" presetSubtype="0" accel="50000" decel="50000" fill="hold" nodeType="withEffect">
                                  <p:stCondLst>
                                    <p:cond delay="0"/>
                                  </p:stCondLst>
                                  <p:childTnLst>
                                    <p:animMotion origin="layout" path="M -2.29167E-6 -2.22222E-6 L -0.04101 -0.53912 " pathEditMode="relative" rAng="0" ptsTypes="AA">
                                      <p:cBhvr>
                                        <p:cTn id="32" dur="2000" spd="-100000" fill="hold"/>
                                        <p:tgtEl>
                                          <p:spTgt spid="33"/>
                                        </p:tgtEl>
                                        <p:attrNameLst>
                                          <p:attrName>ppt_x</p:attrName>
                                          <p:attrName>ppt_y</p:attrName>
                                        </p:attrNameLst>
                                      </p:cBhvr>
                                      <p:rCtr x="-2057" y="-26968"/>
                                    </p:animMotion>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700"/>
                                        <p:tgtEl>
                                          <p:spTgt spid="26"/>
                                        </p:tgtEl>
                                      </p:cBhvr>
                                    </p:animEffect>
                                    <p:anim calcmode="lin" valueType="num">
                                      <p:cBhvr>
                                        <p:cTn id="37" dur="1700" fill="hold"/>
                                        <p:tgtEl>
                                          <p:spTgt spid="26"/>
                                        </p:tgtEl>
                                        <p:attrNameLst>
                                          <p:attrName>ppt_x</p:attrName>
                                        </p:attrNameLst>
                                      </p:cBhvr>
                                      <p:tavLst>
                                        <p:tav tm="0">
                                          <p:val>
                                            <p:strVal val="#ppt_x"/>
                                          </p:val>
                                        </p:tav>
                                        <p:tav tm="100000">
                                          <p:val>
                                            <p:strVal val="#ppt_x"/>
                                          </p:val>
                                        </p:tav>
                                      </p:tavLst>
                                    </p:anim>
                                    <p:anim calcmode="lin" valueType="num">
                                      <p:cBhvr>
                                        <p:cTn id="38" dur="1700" fill="hold"/>
                                        <p:tgtEl>
                                          <p:spTgt spid="26"/>
                                        </p:tgtEl>
                                        <p:attrNameLst>
                                          <p:attrName>ppt_y</p:attrName>
                                        </p:attrNameLst>
                                      </p:cBhvr>
                                      <p:tavLst>
                                        <p:tav tm="0">
                                          <p:val>
                                            <p:strVal val="#ppt_y-.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800" decel="100000"/>
                                        <p:tgtEl>
                                          <p:spTgt spid="12"/>
                                        </p:tgtEl>
                                      </p:cBhvr>
                                    </p:animEffect>
                                    <p:anim calcmode="lin" valueType="num">
                                      <p:cBhvr>
                                        <p:cTn id="42" dur="800" decel="100000" fill="hold"/>
                                        <p:tgtEl>
                                          <p:spTgt spid="12"/>
                                        </p:tgtEl>
                                        <p:attrNameLst>
                                          <p:attrName>style.rotation</p:attrName>
                                        </p:attrNameLst>
                                      </p:cBhvr>
                                      <p:tavLst>
                                        <p:tav tm="0">
                                          <p:val>
                                            <p:fltVal val="-90"/>
                                          </p:val>
                                        </p:tav>
                                        <p:tav tm="100000">
                                          <p:val>
                                            <p:fltVal val="0"/>
                                          </p:val>
                                        </p:tav>
                                      </p:tavLst>
                                    </p:anim>
                                    <p:anim calcmode="lin" valueType="num">
                                      <p:cBhvr>
                                        <p:cTn id="43" dur="800" decel="100000" fill="hold"/>
                                        <p:tgtEl>
                                          <p:spTgt spid="12"/>
                                        </p:tgtEl>
                                        <p:attrNameLst>
                                          <p:attrName>ppt_x</p:attrName>
                                        </p:attrNameLst>
                                      </p:cBhvr>
                                      <p:tavLst>
                                        <p:tav tm="0">
                                          <p:val>
                                            <p:strVal val="#ppt_x+0.4"/>
                                          </p:val>
                                        </p:tav>
                                        <p:tav tm="100000">
                                          <p:val>
                                            <p:strVal val="#ppt_x-0.05"/>
                                          </p:val>
                                        </p:tav>
                                      </p:tavLst>
                                    </p:anim>
                                    <p:anim calcmode="lin" valueType="num">
                                      <p:cBhvr>
                                        <p:cTn id="44" dur="800" decel="100000" fill="hold"/>
                                        <p:tgtEl>
                                          <p:spTgt spid="1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800" decel="100000"/>
                                        <p:tgtEl>
                                          <p:spTgt spid="13"/>
                                        </p:tgtEl>
                                      </p:cBhvr>
                                    </p:animEffect>
                                    <p:anim calcmode="lin" valueType="num">
                                      <p:cBhvr>
                                        <p:cTn id="50" dur="800" decel="100000" fill="hold"/>
                                        <p:tgtEl>
                                          <p:spTgt spid="13"/>
                                        </p:tgtEl>
                                        <p:attrNameLst>
                                          <p:attrName>style.rotation</p:attrName>
                                        </p:attrNameLst>
                                      </p:cBhvr>
                                      <p:tavLst>
                                        <p:tav tm="0">
                                          <p:val>
                                            <p:fltVal val="-90"/>
                                          </p:val>
                                        </p:tav>
                                        <p:tav tm="100000">
                                          <p:val>
                                            <p:fltVal val="0"/>
                                          </p:val>
                                        </p:tav>
                                      </p:tavLst>
                                    </p:anim>
                                    <p:anim calcmode="lin" valueType="num">
                                      <p:cBhvr>
                                        <p:cTn id="51" dur="800" decel="100000" fill="hold"/>
                                        <p:tgtEl>
                                          <p:spTgt spid="13"/>
                                        </p:tgtEl>
                                        <p:attrNameLst>
                                          <p:attrName>ppt_x</p:attrName>
                                        </p:attrNameLst>
                                      </p:cBhvr>
                                      <p:tavLst>
                                        <p:tav tm="0">
                                          <p:val>
                                            <p:strVal val="#ppt_x+0.4"/>
                                          </p:val>
                                        </p:tav>
                                        <p:tav tm="100000">
                                          <p:val>
                                            <p:strVal val="#ppt_x-0.05"/>
                                          </p:val>
                                        </p:tav>
                                      </p:tavLst>
                                    </p:anim>
                                    <p:anim calcmode="lin" valueType="num">
                                      <p:cBhvr>
                                        <p:cTn id="52" dur="800" decel="100000" fill="hold"/>
                                        <p:tgtEl>
                                          <p:spTgt spid="13"/>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5" presetID="3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800" decel="100000"/>
                                        <p:tgtEl>
                                          <p:spTgt spid="14"/>
                                        </p:tgtEl>
                                      </p:cBhvr>
                                    </p:animEffect>
                                    <p:anim calcmode="lin" valueType="num">
                                      <p:cBhvr>
                                        <p:cTn id="58" dur="800" decel="100000" fill="hold"/>
                                        <p:tgtEl>
                                          <p:spTgt spid="14"/>
                                        </p:tgtEl>
                                        <p:attrNameLst>
                                          <p:attrName>style.rotation</p:attrName>
                                        </p:attrNameLst>
                                      </p:cBhvr>
                                      <p:tavLst>
                                        <p:tav tm="0">
                                          <p:val>
                                            <p:fltVal val="-90"/>
                                          </p:val>
                                        </p:tav>
                                        <p:tav tm="100000">
                                          <p:val>
                                            <p:fltVal val="0"/>
                                          </p:val>
                                        </p:tav>
                                      </p:tavLst>
                                    </p:anim>
                                    <p:anim calcmode="lin" valueType="num">
                                      <p:cBhvr>
                                        <p:cTn id="59" dur="800" decel="100000" fill="hold"/>
                                        <p:tgtEl>
                                          <p:spTgt spid="14"/>
                                        </p:tgtEl>
                                        <p:attrNameLst>
                                          <p:attrName>ppt_x</p:attrName>
                                        </p:attrNameLst>
                                      </p:cBhvr>
                                      <p:tavLst>
                                        <p:tav tm="0">
                                          <p:val>
                                            <p:strVal val="#ppt_x+0.4"/>
                                          </p:val>
                                        </p:tav>
                                        <p:tav tm="100000">
                                          <p:val>
                                            <p:strVal val="#ppt_x-0.05"/>
                                          </p:val>
                                        </p:tav>
                                      </p:tavLst>
                                    </p:anim>
                                    <p:anim calcmode="lin" valueType="num">
                                      <p:cBhvr>
                                        <p:cTn id="60" dur="800" decel="100000" fill="hold"/>
                                        <p:tgtEl>
                                          <p:spTgt spid="14"/>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63" presetID="3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800" decel="100000"/>
                                        <p:tgtEl>
                                          <p:spTgt spid="18"/>
                                        </p:tgtEl>
                                      </p:cBhvr>
                                    </p:animEffect>
                                    <p:anim calcmode="lin" valueType="num">
                                      <p:cBhvr>
                                        <p:cTn id="66" dur="800" decel="100000" fill="hold"/>
                                        <p:tgtEl>
                                          <p:spTgt spid="18"/>
                                        </p:tgtEl>
                                        <p:attrNameLst>
                                          <p:attrName>style.rotation</p:attrName>
                                        </p:attrNameLst>
                                      </p:cBhvr>
                                      <p:tavLst>
                                        <p:tav tm="0">
                                          <p:val>
                                            <p:fltVal val="-90"/>
                                          </p:val>
                                        </p:tav>
                                        <p:tav tm="100000">
                                          <p:val>
                                            <p:fltVal val="0"/>
                                          </p:val>
                                        </p:tav>
                                      </p:tavLst>
                                    </p:anim>
                                    <p:anim calcmode="lin" valueType="num">
                                      <p:cBhvr>
                                        <p:cTn id="67" dur="800" decel="100000" fill="hold"/>
                                        <p:tgtEl>
                                          <p:spTgt spid="18"/>
                                        </p:tgtEl>
                                        <p:attrNameLst>
                                          <p:attrName>ppt_x</p:attrName>
                                        </p:attrNameLst>
                                      </p:cBhvr>
                                      <p:tavLst>
                                        <p:tav tm="0">
                                          <p:val>
                                            <p:strVal val="#ppt_x+0.4"/>
                                          </p:val>
                                        </p:tav>
                                        <p:tav tm="100000">
                                          <p:val>
                                            <p:strVal val="#ppt_x-0.05"/>
                                          </p:val>
                                        </p:tav>
                                      </p:tavLst>
                                    </p:anim>
                                    <p:anim calcmode="lin" valueType="num">
                                      <p:cBhvr>
                                        <p:cTn id="68" dur="800" decel="100000" fill="hold"/>
                                        <p:tgtEl>
                                          <p:spTgt spid="18"/>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71" presetID="3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800" decel="100000"/>
                                        <p:tgtEl>
                                          <p:spTgt spid="17"/>
                                        </p:tgtEl>
                                      </p:cBhvr>
                                    </p:animEffect>
                                    <p:anim calcmode="lin" valueType="num">
                                      <p:cBhvr>
                                        <p:cTn id="74" dur="800" decel="100000" fill="hold"/>
                                        <p:tgtEl>
                                          <p:spTgt spid="17"/>
                                        </p:tgtEl>
                                        <p:attrNameLst>
                                          <p:attrName>style.rotation</p:attrName>
                                        </p:attrNameLst>
                                      </p:cBhvr>
                                      <p:tavLst>
                                        <p:tav tm="0">
                                          <p:val>
                                            <p:fltVal val="-90"/>
                                          </p:val>
                                        </p:tav>
                                        <p:tav tm="100000">
                                          <p:val>
                                            <p:fltVal val="0"/>
                                          </p:val>
                                        </p:tav>
                                      </p:tavLst>
                                    </p:anim>
                                    <p:anim calcmode="lin" valueType="num">
                                      <p:cBhvr>
                                        <p:cTn id="75" dur="800" decel="100000" fill="hold"/>
                                        <p:tgtEl>
                                          <p:spTgt spid="17"/>
                                        </p:tgtEl>
                                        <p:attrNameLst>
                                          <p:attrName>ppt_x</p:attrName>
                                        </p:attrNameLst>
                                      </p:cBhvr>
                                      <p:tavLst>
                                        <p:tav tm="0">
                                          <p:val>
                                            <p:strVal val="#ppt_x+0.4"/>
                                          </p:val>
                                        </p:tav>
                                        <p:tav tm="100000">
                                          <p:val>
                                            <p:strVal val="#ppt_x-0.05"/>
                                          </p:val>
                                        </p:tav>
                                      </p:tavLst>
                                    </p:anim>
                                    <p:anim calcmode="lin" valueType="num">
                                      <p:cBhvr>
                                        <p:cTn id="76" dur="800" decel="100000" fill="hold"/>
                                        <p:tgtEl>
                                          <p:spTgt spid="17"/>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800" decel="100000"/>
                                        <p:tgtEl>
                                          <p:spTgt spid="16"/>
                                        </p:tgtEl>
                                      </p:cBhvr>
                                    </p:animEffect>
                                    <p:anim calcmode="lin" valueType="num">
                                      <p:cBhvr>
                                        <p:cTn id="82" dur="800" decel="100000" fill="hold"/>
                                        <p:tgtEl>
                                          <p:spTgt spid="16"/>
                                        </p:tgtEl>
                                        <p:attrNameLst>
                                          <p:attrName>style.rotation</p:attrName>
                                        </p:attrNameLst>
                                      </p:cBhvr>
                                      <p:tavLst>
                                        <p:tav tm="0">
                                          <p:val>
                                            <p:fltVal val="-90"/>
                                          </p:val>
                                        </p:tav>
                                        <p:tav tm="100000">
                                          <p:val>
                                            <p:fltVal val="0"/>
                                          </p:val>
                                        </p:tav>
                                      </p:tavLst>
                                    </p:anim>
                                    <p:anim calcmode="lin" valueType="num">
                                      <p:cBhvr>
                                        <p:cTn id="83" dur="800" decel="100000" fill="hold"/>
                                        <p:tgtEl>
                                          <p:spTgt spid="16"/>
                                        </p:tgtEl>
                                        <p:attrNameLst>
                                          <p:attrName>ppt_x</p:attrName>
                                        </p:attrNameLst>
                                      </p:cBhvr>
                                      <p:tavLst>
                                        <p:tav tm="0">
                                          <p:val>
                                            <p:strVal val="#ppt_x+0.4"/>
                                          </p:val>
                                        </p:tav>
                                        <p:tav tm="100000">
                                          <p:val>
                                            <p:strVal val="#ppt_x-0.05"/>
                                          </p:val>
                                        </p:tav>
                                      </p:tavLst>
                                    </p:anim>
                                    <p:anim calcmode="lin" valueType="num">
                                      <p:cBhvr>
                                        <p:cTn id="84" dur="800" decel="100000" fill="hold"/>
                                        <p:tgtEl>
                                          <p:spTgt spid="16"/>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87" presetID="3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800" decel="100000"/>
                                        <p:tgtEl>
                                          <p:spTgt spid="15"/>
                                        </p:tgtEl>
                                      </p:cBhvr>
                                    </p:animEffect>
                                    <p:anim calcmode="lin" valueType="num">
                                      <p:cBhvr>
                                        <p:cTn id="90" dur="800" decel="100000" fill="hold"/>
                                        <p:tgtEl>
                                          <p:spTgt spid="15"/>
                                        </p:tgtEl>
                                        <p:attrNameLst>
                                          <p:attrName>style.rotation</p:attrName>
                                        </p:attrNameLst>
                                      </p:cBhvr>
                                      <p:tavLst>
                                        <p:tav tm="0">
                                          <p:val>
                                            <p:fltVal val="-90"/>
                                          </p:val>
                                        </p:tav>
                                        <p:tav tm="100000">
                                          <p:val>
                                            <p:fltVal val="0"/>
                                          </p:val>
                                        </p:tav>
                                      </p:tavLst>
                                    </p:anim>
                                    <p:anim calcmode="lin" valueType="num">
                                      <p:cBhvr>
                                        <p:cTn id="91" dur="800" decel="100000" fill="hold"/>
                                        <p:tgtEl>
                                          <p:spTgt spid="15"/>
                                        </p:tgtEl>
                                        <p:attrNameLst>
                                          <p:attrName>ppt_x</p:attrName>
                                        </p:attrNameLst>
                                      </p:cBhvr>
                                      <p:tavLst>
                                        <p:tav tm="0">
                                          <p:val>
                                            <p:strVal val="#ppt_x+0.4"/>
                                          </p:val>
                                        </p:tav>
                                        <p:tav tm="100000">
                                          <p:val>
                                            <p:strVal val="#ppt_x-0.05"/>
                                          </p:val>
                                        </p:tav>
                                      </p:tavLst>
                                    </p:anim>
                                    <p:anim calcmode="lin" valueType="num">
                                      <p:cBhvr>
                                        <p:cTn id="92" dur="800" decel="100000" fill="hold"/>
                                        <p:tgtEl>
                                          <p:spTgt spid="15"/>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1000"/>
                                        <p:tgtEl>
                                          <p:spTgt spid="23"/>
                                        </p:tgtEl>
                                      </p:cBhvr>
                                    </p:animEffect>
                                    <p:anim calcmode="lin" valueType="num">
                                      <p:cBhvr>
                                        <p:cTn id="108" dur="1000" fill="hold"/>
                                        <p:tgtEl>
                                          <p:spTgt spid="23"/>
                                        </p:tgtEl>
                                        <p:attrNameLst>
                                          <p:attrName>ppt_x</p:attrName>
                                        </p:attrNameLst>
                                      </p:cBhvr>
                                      <p:tavLst>
                                        <p:tav tm="0">
                                          <p:val>
                                            <p:strVal val="#ppt_x"/>
                                          </p:val>
                                        </p:tav>
                                        <p:tav tm="100000">
                                          <p:val>
                                            <p:strVal val="#ppt_x"/>
                                          </p:val>
                                        </p:tav>
                                      </p:tavLst>
                                    </p:anim>
                                    <p:anim calcmode="lin" valueType="num">
                                      <p:cBhvr>
                                        <p:cTn id="109" dur="1000" fill="hold"/>
                                        <p:tgtEl>
                                          <p:spTgt spid="2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1000" fill="hold"/>
                                        <p:tgtEl>
                                          <p:spTgt spid="2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1000"/>
                                        <p:tgtEl>
                                          <p:spTgt spid="20"/>
                                        </p:tgtEl>
                                      </p:cBhvr>
                                    </p:animEffect>
                                    <p:anim calcmode="lin" valueType="num">
                                      <p:cBhvr>
                                        <p:cTn id="123" dur="1000" fill="hold"/>
                                        <p:tgtEl>
                                          <p:spTgt spid="20"/>
                                        </p:tgtEl>
                                        <p:attrNameLst>
                                          <p:attrName>ppt_x</p:attrName>
                                        </p:attrNameLst>
                                      </p:cBhvr>
                                      <p:tavLst>
                                        <p:tav tm="0">
                                          <p:val>
                                            <p:strVal val="#ppt_x"/>
                                          </p:val>
                                        </p:tav>
                                        <p:tav tm="100000">
                                          <p:val>
                                            <p:strVal val="#ppt_x"/>
                                          </p:val>
                                        </p:tav>
                                      </p:tavLst>
                                    </p:anim>
                                    <p:anim calcmode="lin" valueType="num">
                                      <p:cBhvr>
                                        <p:cTn id="124" dur="1000" fill="hold"/>
                                        <p:tgtEl>
                                          <p:spTgt spid="2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1000"/>
                                        <p:tgtEl>
                                          <p:spTgt spid="19"/>
                                        </p:tgtEl>
                                      </p:cBhvr>
                                    </p:animEffect>
                                    <p:anim calcmode="lin" valueType="num">
                                      <p:cBhvr>
                                        <p:cTn id="128" dur="1000" fill="hold"/>
                                        <p:tgtEl>
                                          <p:spTgt spid="19"/>
                                        </p:tgtEl>
                                        <p:attrNameLst>
                                          <p:attrName>ppt_x</p:attrName>
                                        </p:attrNameLst>
                                      </p:cBhvr>
                                      <p:tavLst>
                                        <p:tav tm="0">
                                          <p:val>
                                            <p:strVal val="#ppt_x"/>
                                          </p:val>
                                        </p:tav>
                                        <p:tav tm="100000">
                                          <p:val>
                                            <p:strVal val="#ppt_x"/>
                                          </p:val>
                                        </p:tav>
                                      </p:tavLst>
                                    </p:anim>
                                    <p:anim calcmode="lin" valueType="num">
                                      <p:cBhvr>
                                        <p:cTn id="1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52651" y="1499582"/>
            <a:ext cx="8648700" cy="583232"/>
          </a:xfrm>
          <a:prstGeom prst="rect">
            <a:avLst/>
          </a:prstGeom>
          <a:solidFill>
            <a:srgbClr val="359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2343150" y="1564205"/>
            <a:ext cx="9067800" cy="461665"/>
          </a:xfrm>
          <a:prstGeom prst="rect">
            <a:avLst/>
          </a:prstGeom>
          <a:noFill/>
        </p:spPr>
        <p:txBody>
          <a:bodyPr wrap="square" rtlCol="0">
            <a:spAutoFit/>
          </a:bodyPr>
          <a:lstStyle/>
          <a:p>
            <a:r>
              <a:rPr lang="en" sz="2400" b="1" dirty="0">
                <a:solidFill>
                  <a:schemeClr val="bg1"/>
                </a:solidFill>
                <a:latin typeface="Calibri "/>
              </a:rPr>
              <a:t>V. OBJECTIFS ET AXES STRATEGIQUES DE LA SNCD</a:t>
            </a:r>
            <a:endParaRPr lang="en-US" sz="2400" b="1" dirty="0">
              <a:solidFill>
                <a:schemeClr val="bg1"/>
              </a:solidFill>
              <a:latin typeface="Calibri "/>
            </a:endParaRPr>
          </a:p>
        </p:txBody>
      </p:sp>
      <p:sp>
        <p:nvSpPr>
          <p:cNvPr id="4" name="ZoneTexte 3"/>
          <p:cNvSpPr txBox="1"/>
          <p:nvPr/>
        </p:nvSpPr>
        <p:spPr>
          <a:xfrm>
            <a:off x="1733638" y="2693503"/>
            <a:ext cx="9207678" cy="400110"/>
          </a:xfrm>
          <a:prstGeom prst="rect">
            <a:avLst/>
          </a:prstGeom>
          <a:noFill/>
        </p:spPr>
        <p:txBody>
          <a:bodyPr wrap="square" rtlCol="0">
            <a:spAutoFit/>
          </a:bodyPr>
          <a:lstStyle/>
          <a:p>
            <a:pPr algn="just"/>
            <a:r>
              <a:rPr lang="fr-FR" sz="2000" dirty="0">
                <a:latin typeface="Helvetica" pitchFamily="2" charset="0"/>
              </a:rPr>
              <a:t>La SNCD poursuit Un objectif global et trois objectifs spécifiques</a:t>
            </a:r>
          </a:p>
        </p:txBody>
      </p:sp>
      <p:sp>
        <p:nvSpPr>
          <p:cNvPr id="10" name="Rectangle 9"/>
          <p:cNvSpPr/>
          <p:nvPr/>
        </p:nvSpPr>
        <p:spPr>
          <a:xfrm>
            <a:off x="1202266" y="2828967"/>
            <a:ext cx="260439" cy="1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1733638" y="3189750"/>
            <a:ext cx="9207678" cy="1015663"/>
          </a:xfrm>
          <a:prstGeom prst="rect">
            <a:avLst/>
          </a:prstGeom>
          <a:noFill/>
        </p:spPr>
        <p:txBody>
          <a:bodyPr wrap="square" rtlCol="0">
            <a:spAutoFit/>
          </a:bodyPr>
          <a:lstStyle/>
          <a:p>
            <a:pPr algn="just"/>
            <a:r>
              <a:rPr lang="fr-BE" sz="2000" dirty="0">
                <a:latin typeface="Helvetica" pitchFamily="2" charset="0"/>
              </a:rPr>
              <a:t>L’objectif global poursuivi est de favoriser une croissance économique soutenue, inclusive et durable au profit du peuple burundais dans son ensemble par un système de coopération au développement efficace.</a:t>
            </a:r>
          </a:p>
        </p:txBody>
      </p:sp>
      <p:sp>
        <p:nvSpPr>
          <p:cNvPr id="14" name="Rectangle 13"/>
          <p:cNvSpPr/>
          <p:nvPr/>
        </p:nvSpPr>
        <p:spPr>
          <a:xfrm>
            <a:off x="1202266" y="3325214"/>
            <a:ext cx="260439" cy="1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48974" y="2751436"/>
            <a:ext cx="46760" cy="34217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48972" y="3293698"/>
            <a:ext cx="46762" cy="8605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1202266" y="4417175"/>
            <a:ext cx="9207678" cy="369332"/>
          </a:xfrm>
          <a:prstGeom prst="rect">
            <a:avLst/>
          </a:prstGeom>
          <a:noFill/>
        </p:spPr>
        <p:txBody>
          <a:bodyPr wrap="square" rtlCol="0">
            <a:spAutoFit/>
          </a:bodyPr>
          <a:lstStyle/>
          <a:p>
            <a:pPr algn="just"/>
            <a:r>
              <a:rPr lang="fr-BE" b="1" i="1" dirty="0">
                <a:latin typeface="Helvetica" pitchFamily="2" charset="0"/>
              </a:rPr>
              <a:t>Spécifiquement, la SNCD vise à:</a:t>
            </a:r>
            <a:endParaRPr lang="fr-FR" b="1" i="1" dirty="0">
              <a:latin typeface="Helvetica" pitchFamily="2" charset="0"/>
            </a:endParaRPr>
          </a:p>
        </p:txBody>
      </p:sp>
      <p:sp>
        <p:nvSpPr>
          <p:cNvPr id="12" name="ZoneTexte 11"/>
          <p:cNvSpPr txBox="1"/>
          <p:nvPr/>
        </p:nvSpPr>
        <p:spPr>
          <a:xfrm>
            <a:off x="1332485" y="4770948"/>
            <a:ext cx="9207678" cy="400110"/>
          </a:xfrm>
          <a:prstGeom prst="rect">
            <a:avLst/>
          </a:prstGeom>
          <a:noFill/>
        </p:spPr>
        <p:txBody>
          <a:bodyPr wrap="square" rtlCol="0">
            <a:spAutoFit/>
          </a:bodyPr>
          <a:lstStyle/>
          <a:p>
            <a:pPr marL="514350" indent="-514350" algn="just">
              <a:buFont typeface="+mj-lt"/>
              <a:buAutoNum type="romanUcPeriod"/>
            </a:pPr>
            <a:r>
              <a:rPr lang="fr-BE" sz="2000" dirty="0">
                <a:latin typeface="Helvetica" pitchFamily="2" charset="0"/>
              </a:rPr>
              <a:t>Développer le leadership national dans la gouvernance au développement ; </a:t>
            </a:r>
          </a:p>
        </p:txBody>
      </p:sp>
      <p:sp>
        <p:nvSpPr>
          <p:cNvPr id="17" name="ZoneTexte 16"/>
          <p:cNvSpPr txBox="1"/>
          <p:nvPr/>
        </p:nvSpPr>
        <p:spPr>
          <a:xfrm>
            <a:off x="2029580" y="2237010"/>
            <a:ext cx="9207678" cy="400110"/>
          </a:xfrm>
          <a:prstGeom prst="rect">
            <a:avLst/>
          </a:prstGeom>
          <a:noFill/>
        </p:spPr>
        <p:txBody>
          <a:bodyPr wrap="square" rtlCol="0">
            <a:spAutoFit/>
          </a:bodyPr>
          <a:lstStyle/>
          <a:p>
            <a:r>
              <a:rPr lang="fr-FR" sz="2000" b="1" dirty="0">
                <a:latin typeface="Helvetica" pitchFamily="2" charset="0"/>
              </a:rPr>
              <a:t>V.1. Objectifs de la SNCD</a:t>
            </a:r>
          </a:p>
        </p:txBody>
      </p:sp>
      <p:sp>
        <p:nvSpPr>
          <p:cNvPr id="18" name="ZoneTexte 17"/>
          <p:cNvSpPr txBox="1"/>
          <p:nvPr/>
        </p:nvSpPr>
        <p:spPr>
          <a:xfrm>
            <a:off x="1262145" y="5637485"/>
            <a:ext cx="9207678" cy="400110"/>
          </a:xfrm>
          <a:prstGeom prst="rect">
            <a:avLst/>
          </a:prstGeom>
          <a:noFill/>
        </p:spPr>
        <p:txBody>
          <a:bodyPr wrap="square" rtlCol="0">
            <a:spAutoFit/>
          </a:bodyPr>
          <a:lstStyle/>
          <a:p>
            <a:pPr marL="514350" indent="-514350" algn="just">
              <a:buFont typeface="+mj-lt"/>
              <a:buAutoNum type="romanUcPeriod" startAt="3"/>
            </a:pPr>
            <a:r>
              <a:rPr lang="fr-BE" sz="2000" dirty="0">
                <a:latin typeface="Helvetica" pitchFamily="2" charset="0"/>
              </a:rPr>
              <a:t>Optimiser la mobilisation et la gestion des ressources</a:t>
            </a:r>
            <a:r>
              <a:rPr lang="fr-BE" sz="2000" b="1" dirty="0"/>
              <a:t>.</a:t>
            </a:r>
            <a:endParaRPr lang="en-US" sz="2000" b="1" dirty="0"/>
          </a:p>
        </p:txBody>
      </p:sp>
      <p:sp>
        <p:nvSpPr>
          <p:cNvPr id="19" name="ZoneTexte 18"/>
          <p:cNvSpPr txBox="1"/>
          <p:nvPr/>
        </p:nvSpPr>
        <p:spPr>
          <a:xfrm>
            <a:off x="1262145" y="5240269"/>
            <a:ext cx="9207678" cy="400110"/>
          </a:xfrm>
          <a:prstGeom prst="rect">
            <a:avLst/>
          </a:prstGeom>
          <a:noFill/>
        </p:spPr>
        <p:txBody>
          <a:bodyPr wrap="square" rtlCol="0">
            <a:spAutoFit/>
          </a:bodyPr>
          <a:lstStyle/>
          <a:p>
            <a:pPr marL="514350" indent="-514350" algn="just">
              <a:buFont typeface="+mj-lt"/>
              <a:buAutoNum type="romanUcPeriod" startAt="2"/>
            </a:pPr>
            <a:r>
              <a:rPr lang="fr-BE" sz="2000" dirty="0">
                <a:latin typeface="Helvetica" pitchFamily="2" charset="0"/>
              </a:rPr>
              <a:t>Améliorer la coordination des interventions des acteurs de la coopération ;</a:t>
            </a:r>
          </a:p>
        </p:txBody>
      </p:sp>
    </p:spTree>
    <p:extLst>
      <p:ext uri="{BB962C8B-B14F-4D97-AF65-F5344CB8AC3E}">
        <p14:creationId xmlns:p14="http://schemas.microsoft.com/office/powerpoint/2010/main" val="217623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6111"/>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50" presetClass="entr" presetSubtype="0" decel="10000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3"/>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50" presetClass="entr" presetSubtype="0" decel="10000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3"/>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animBg="1"/>
      <p:bldP spid="13" grpId="0"/>
      <p:bldP spid="14" grpId="0" animBg="1"/>
      <p:bldP spid="15" grpId="0" animBg="1"/>
      <p:bldP spid="16" grpId="0" animBg="1"/>
      <p:bldP spid="11" grpId="0"/>
      <p:bldP spid="12" grpId="0"/>
      <p:bldP spid="17" grpId="0"/>
      <p:bldP spid="18" grpId="0"/>
      <p:bldP spid="1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1623</Words>
  <Application>Microsoft Office PowerPoint</Application>
  <PresentationFormat>Grand écran</PresentationFormat>
  <Paragraphs>191</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Calibri</vt:lpstr>
      <vt:lpstr>Calibri </vt:lpstr>
      <vt:lpstr>Calibri   </vt:lpstr>
      <vt:lpstr>Calibri Light</vt:lpstr>
      <vt:lpstr>Helvetica</vt:lpstr>
      <vt:lpstr>Ubuntu</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Justin Kinda</dc:creator>
  <cp:lastModifiedBy>hp</cp:lastModifiedBy>
  <cp:revision>137</cp:revision>
  <dcterms:created xsi:type="dcterms:W3CDTF">2024-11-26T09:09:50Z</dcterms:created>
  <dcterms:modified xsi:type="dcterms:W3CDTF">2024-12-02T16:03:06Z</dcterms:modified>
</cp:coreProperties>
</file>