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6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457" r:id="rId2"/>
    <p:sldId id="456" r:id="rId3"/>
    <p:sldId id="458" r:id="rId4"/>
    <p:sldId id="462" r:id="rId5"/>
    <p:sldId id="390" r:id="rId6"/>
    <p:sldId id="435" r:id="rId7"/>
    <p:sldId id="438" r:id="rId8"/>
    <p:sldId id="439" r:id="rId9"/>
    <p:sldId id="441" r:id="rId10"/>
    <p:sldId id="443" r:id="rId11"/>
    <p:sldId id="445" r:id="rId12"/>
    <p:sldId id="447" r:id="rId13"/>
    <p:sldId id="449" r:id="rId14"/>
    <p:sldId id="451" r:id="rId15"/>
    <p:sldId id="453" r:id="rId16"/>
    <p:sldId id="455" r:id="rId17"/>
    <p:sldId id="463" r:id="rId18"/>
    <p:sldId id="459" r:id="rId19"/>
    <p:sldId id="460" r:id="rId20"/>
    <p:sldId id="465" r:id="rId21"/>
    <p:sldId id="412" r:id="rId22"/>
    <p:sldId id="321" r:id="rId23"/>
  </p:sldIdLst>
  <p:sldSz cx="12192000" cy="6858000"/>
  <p:notesSz cx="9296400" cy="7010400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tilisateur" initials="U" lastIdx="0" clrIdx="0">
    <p:extLst>
      <p:ext uri="{19B8F6BF-5375-455C-9EA6-DF929625EA0E}">
        <p15:presenceInfo xmlns:p15="http://schemas.microsoft.com/office/powerpoint/2012/main" userId="Utilisa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7B4"/>
    <a:srgbClr val="1E468B"/>
    <a:srgbClr val="A6300C"/>
    <a:srgbClr val="EDEDED"/>
    <a:srgbClr val="5F7501"/>
    <a:srgbClr val="E8E5D7"/>
    <a:srgbClr val="87A801"/>
    <a:srgbClr val="FFA34F"/>
    <a:srgbClr val="FE852A"/>
    <a:srgbClr val="FEA7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76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7" d="100"/>
        <a:sy n="97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029453" cy="351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264776" y="2"/>
            <a:ext cx="4029453" cy="351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62197-544E-49FB-8DCD-47F20340C752}" type="datetimeFigureOut">
              <a:rPr lang="fr-FR" smtClean="0"/>
              <a:t>04/12/2024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6658424"/>
            <a:ext cx="4029453" cy="351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264776" y="6658424"/>
            <a:ext cx="4029453" cy="351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87B15-2600-4FE7-B555-42B96808C3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579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029453" cy="351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264776" y="2"/>
            <a:ext cx="4029453" cy="351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F960B-FF25-416F-9589-CAAAA69880D9}" type="datetimeFigureOut">
              <a:rPr lang="fr-FR" smtClean="0"/>
              <a:t>04/12/2024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29207" y="3374051"/>
            <a:ext cx="7437988" cy="27597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6658424"/>
            <a:ext cx="4029453" cy="351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264776" y="6658424"/>
            <a:ext cx="4029453" cy="351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6C6ACB-19A6-4ED8-8B9F-CCF52825C0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222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8A38-A2B2-4D64-93E7-EA96FA1C8190}" type="datetime1">
              <a:rPr lang="fr-FR" smtClean="0"/>
              <a:t>04/12/2024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A68-C23E-4F47-925F-79F98391A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5469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DA65-442E-455B-9AB4-0393FAC3C1D3}" type="datetime1">
              <a:rPr lang="fr-FR" smtClean="0"/>
              <a:t>04/12/2024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A68-C23E-4F47-925F-79F98391A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8330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BE98-23EE-458A-B8E8-987E91FB698C}" type="datetime1">
              <a:rPr lang="fr-FR" smtClean="0"/>
              <a:t>04/12/2024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A68-C23E-4F47-925F-79F98391A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2400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E8429-D36A-4050-AB7C-7D559C7615C6}" type="datetime1">
              <a:rPr lang="fr-FR" smtClean="0"/>
              <a:t>04/12/2024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A68-C23E-4F47-925F-79F98391A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8508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F3B63-4CC4-4225-B073-84D30E25C8EF}" type="datetime1">
              <a:rPr lang="fr-FR" smtClean="0"/>
              <a:t>04/12/2024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A68-C23E-4F47-925F-79F98391A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4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0EC32-AD6E-4C73-8DDB-652191FD2515}" type="datetime1">
              <a:rPr lang="fr-FR" smtClean="0"/>
              <a:t>04/12/2024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A68-C23E-4F47-925F-79F98391A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4803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A99F-0DA7-46FE-A035-9BB14A5C1B37}" type="datetime1">
              <a:rPr lang="fr-FR" smtClean="0"/>
              <a:t>04/12/2024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A68-C23E-4F47-925F-79F98391A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1648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15B3-85F6-45FD-9015-00EBFE117F99}" type="datetime1">
              <a:rPr lang="fr-FR" smtClean="0"/>
              <a:t>04/12/2024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A68-C23E-4F47-925F-79F98391A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6312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7E451-F13A-4A10-B0F8-F18106DFFA29}" type="datetime1">
              <a:rPr lang="fr-FR" smtClean="0"/>
              <a:t>04/12/2024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A68-C23E-4F47-925F-79F98391A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9418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E7719-EC1B-45CE-91F7-80195C8C4051}" type="datetime1">
              <a:rPr lang="fr-FR" smtClean="0"/>
              <a:t>04/12/2024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A68-C23E-4F47-925F-79F98391A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262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A71D8-42CB-4A06-8391-E8ABC33DE90C}" type="datetime1">
              <a:rPr lang="fr-FR" smtClean="0"/>
              <a:t>04/12/2024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A68-C23E-4F47-925F-79F98391A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3949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83ED2-0D40-4622-8ADA-F46E370E81B9}" type="datetime1">
              <a:rPr lang="fr-FR" smtClean="0"/>
              <a:t>04/12/2024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36A68-C23E-4F47-925F-79F98391A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359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5E54A5-8A68-4F9E-A3A3-EFF3E25A7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PROJETS PRIORITAIRES EN QUETE DE FINANCEMENT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0E13B2-E9C3-4F30-BF71-72EFB00BC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86978"/>
            <a:ext cx="10013576" cy="13255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Monsieur Audace NIYONZIMA,</a:t>
            </a:r>
          </a:p>
          <a:p>
            <a:pPr marL="0" indent="0">
              <a:buNone/>
            </a:pPr>
            <a:r>
              <a:rPr lang="fr-FR" dirty="0"/>
              <a:t>Ministre des Finances, du Budget et de la Planification Economique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A86D89C-FDEB-48A0-BFF8-723242E4F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A68-C23E-4F47-925F-79F98391A956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5902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89594" y="1437253"/>
            <a:ext cx="10420296" cy="377359"/>
          </a:xfrm>
        </p:spPr>
        <p:txBody>
          <a:bodyPr>
            <a:noAutofit/>
          </a:bodyPr>
          <a:lstStyle/>
          <a:p>
            <a:pPr algn="ctr"/>
            <a:r>
              <a:rPr lang="en-US" sz="2800" b="1" kern="0" dirty="0">
                <a:solidFill>
                  <a:schemeClr val="accent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NOUVELLES TECHNOLOGIES /TIC (1/1)</a:t>
            </a:r>
            <a:endParaRPr lang="en" sz="2800" b="1" dirty="0">
              <a:solidFill>
                <a:schemeClr val="accent1"/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89983" y="2150773"/>
            <a:ext cx="11786271" cy="4129003"/>
          </a:xfrm>
        </p:spPr>
        <p:txBody>
          <a:bodyPr>
            <a:normAutofit/>
          </a:bodyPr>
          <a:lstStyle/>
          <a:p>
            <a:pPr algn="just"/>
            <a:endParaRPr lang="fr-FR" dirty="0"/>
          </a:p>
          <a:p>
            <a:pPr marL="128016" lvl="1" indent="0" algn="just">
              <a:buNone/>
            </a:pPr>
            <a:endParaRPr lang="fr-FR" sz="80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9DB9664-3266-FE02-6493-C95D435782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8100258"/>
              </p:ext>
            </p:extLst>
          </p:nvPr>
        </p:nvGraphicFramePr>
        <p:xfrm>
          <a:off x="192259" y="2121193"/>
          <a:ext cx="11709757" cy="44402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174">
                  <a:extLst>
                    <a:ext uri="{9D8B030D-6E8A-4147-A177-3AD203B41FA5}">
                      <a16:colId xmlns:a16="http://schemas.microsoft.com/office/drawing/2014/main" val="2910162145"/>
                    </a:ext>
                  </a:extLst>
                </a:gridCol>
                <a:gridCol w="6079344">
                  <a:extLst>
                    <a:ext uri="{9D8B030D-6E8A-4147-A177-3AD203B41FA5}">
                      <a16:colId xmlns:a16="http://schemas.microsoft.com/office/drawing/2014/main" val="2271353936"/>
                    </a:ext>
                  </a:extLst>
                </a:gridCol>
                <a:gridCol w="2589028">
                  <a:extLst>
                    <a:ext uri="{9D8B030D-6E8A-4147-A177-3AD203B41FA5}">
                      <a16:colId xmlns:a16="http://schemas.microsoft.com/office/drawing/2014/main" val="1219329590"/>
                    </a:ext>
                  </a:extLst>
                </a:gridCol>
                <a:gridCol w="2593211">
                  <a:extLst>
                    <a:ext uri="{9D8B030D-6E8A-4147-A177-3AD203B41FA5}">
                      <a16:colId xmlns:a16="http://schemas.microsoft.com/office/drawing/2014/main" val="2953751058"/>
                    </a:ext>
                  </a:extLst>
                </a:gridCol>
              </a:tblGrid>
              <a:tr h="123550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N°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Titre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 projet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Coût estimatif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(en million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USD)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Auteur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 l’étude de faisabilité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6850527"/>
                  </a:ext>
                </a:extLst>
              </a:tr>
              <a:tr h="63183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DIGITALISATION DES SERVICES DE L’ETAT CIVIL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59,8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SOFRECOM , 2024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09214863"/>
                  </a:ext>
                </a:extLst>
              </a:tr>
              <a:tr h="77172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DIGITALISATION DES SERVICES DE LA JUSTICE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6,9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ST2i International– GROUPE STUDI, 2022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6330030"/>
                  </a:ext>
                </a:extLst>
              </a:tr>
              <a:tr h="180120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AMELIORATION DE LA SECURISATION FONCIERE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25,9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Banque Mondiale (2017); Ministère de la Justice et le PNUD (Mars 2020) ;  Ministère en charge de l’Intérieur et l’OIM (2021).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8415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6305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76165" y="1469061"/>
            <a:ext cx="7196725" cy="377359"/>
          </a:xfrm>
        </p:spPr>
        <p:txBody>
          <a:bodyPr>
            <a:noAutofit/>
          </a:bodyPr>
          <a:lstStyle/>
          <a:p>
            <a:pPr algn="ctr"/>
            <a:r>
              <a:rPr lang="en-US" sz="2800" b="1" kern="0" dirty="0">
                <a:solidFill>
                  <a:schemeClr val="accent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EDUCATION (1/1)</a:t>
            </a:r>
            <a:endParaRPr lang="en" sz="2800" b="1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89983" y="2150773"/>
            <a:ext cx="11786271" cy="4129003"/>
          </a:xfrm>
        </p:spPr>
        <p:txBody>
          <a:bodyPr>
            <a:normAutofit/>
          </a:bodyPr>
          <a:lstStyle/>
          <a:p>
            <a:pPr algn="just"/>
            <a:endParaRPr lang="fr-FR" dirty="0"/>
          </a:p>
          <a:p>
            <a:pPr marL="128016" lvl="1" indent="0" algn="just">
              <a:buNone/>
            </a:pPr>
            <a:endParaRPr lang="fr-FR" sz="80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9DB9664-3266-FE02-6493-C95D435782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983231"/>
              </p:ext>
            </p:extLst>
          </p:nvPr>
        </p:nvGraphicFramePr>
        <p:xfrm>
          <a:off x="192259" y="2121194"/>
          <a:ext cx="11709757" cy="4561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174">
                  <a:extLst>
                    <a:ext uri="{9D8B030D-6E8A-4147-A177-3AD203B41FA5}">
                      <a16:colId xmlns:a16="http://schemas.microsoft.com/office/drawing/2014/main" val="2910162145"/>
                    </a:ext>
                  </a:extLst>
                </a:gridCol>
                <a:gridCol w="6882102">
                  <a:extLst>
                    <a:ext uri="{9D8B030D-6E8A-4147-A177-3AD203B41FA5}">
                      <a16:colId xmlns:a16="http://schemas.microsoft.com/office/drawing/2014/main" val="2271353936"/>
                    </a:ext>
                  </a:extLst>
                </a:gridCol>
                <a:gridCol w="1929809">
                  <a:extLst>
                    <a:ext uri="{9D8B030D-6E8A-4147-A177-3AD203B41FA5}">
                      <a16:colId xmlns:a16="http://schemas.microsoft.com/office/drawing/2014/main" val="1219329590"/>
                    </a:ext>
                  </a:extLst>
                </a:gridCol>
                <a:gridCol w="2449672">
                  <a:extLst>
                    <a:ext uri="{9D8B030D-6E8A-4147-A177-3AD203B41FA5}">
                      <a16:colId xmlns:a16="http://schemas.microsoft.com/office/drawing/2014/main" val="2953751058"/>
                    </a:ext>
                  </a:extLst>
                </a:gridCol>
              </a:tblGrid>
              <a:tr h="7079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N°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Titre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 projet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Coût estimatif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(en million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USD)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Auteur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 l’étude de faisabilité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6850527"/>
                  </a:ext>
                </a:extLst>
              </a:tr>
              <a:tr h="73217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kern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D’APPUI A L’AMELIORATION DES COMPETENCES ET    EMPLOYABILITE DES JEUNES "PACEJ"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27,06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BM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09214863"/>
                  </a:ext>
                </a:extLst>
              </a:tr>
              <a:tr h="62550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kern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D'APPUI A LA MISE EN ŒUVRE DU PLAN TRANSITOIRE POUR L’EDUCATION (TWIGE NEZA)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3,25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BM</a:t>
                      </a:r>
                      <a:endParaRPr kumimoji="0" lang="en-US" sz="16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6330030"/>
                  </a:ext>
                </a:extLst>
              </a:tr>
              <a:tr h="100856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D'AMELIORATION DES APPRENTISSAGES EN DEBUT DE SCOLARITE (PAADESCOSHISHIKARA)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1,04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BM</a:t>
                      </a:r>
                      <a:endParaRPr kumimoji="0" lang="en-US" sz="16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8415744"/>
                  </a:ext>
                </a:extLst>
              </a:tr>
              <a:tr h="148782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kern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D'APPUI AU CENTRE D'EXCELLENCE SOUS REGIONAL EN SCIENCES DE LA NUTRITION-EANSI (PA-EANSI)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5,69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49083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6797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64663" y="1122349"/>
            <a:ext cx="9192267" cy="711199"/>
          </a:xfrm>
        </p:spPr>
        <p:txBody>
          <a:bodyPr>
            <a:normAutofit/>
          </a:bodyPr>
          <a:lstStyle/>
          <a:p>
            <a:pPr algn="ctr"/>
            <a:r>
              <a:rPr lang="en-US" sz="2800" b="1" kern="0" dirty="0">
                <a:solidFill>
                  <a:schemeClr val="accent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AGRICULTURE ET ELEVAGE (1/1) </a:t>
            </a:r>
            <a:endParaRPr lang="en" sz="2800" b="1" dirty="0">
              <a:solidFill>
                <a:schemeClr val="accent1"/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89983" y="2150773"/>
            <a:ext cx="11786271" cy="4129003"/>
          </a:xfrm>
        </p:spPr>
        <p:txBody>
          <a:bodyPr>
            <a:normAutofit/>
          </a:bodyPr>
          <a:lstStyle/>
          <a:p>
            <a:pPr algn="just"/>
            <a:endParaRPr lang="fr-FR" dirty="0"/>
          </a:p>
          <a:p>
            <a:pPr marL="128016" lvl="1" indent="0" algn="just">
              <a:buNone/>
            </a:pPr>
            <a:endParaRPr lang="fr-FR" sz="80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9DB9664-3266-FE02-6493-C95D435782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25300"/>
              </p:ext>
            </p:extLst>
          </p:nvPr>
        </p:nvGraphicFramePr>
        <p:xfrm>
          <a:off x="347809" y="2030506"/>
          <a:ext cx="11361201" cy="4710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472">
                  <a:extLst>
                    <a:ext uri="{9D8B030D-6E8A-4147-A177-3AD203B41FA5}">
                      <a16:colId xmlns:a16="http://schemas.microsoft.com/office/drawing/2014/main" val="2910162145"/>
                    </a:ext>
                  </a:extLst>
                </a:gridCol>
                <a:gridCol w="6684319">
                  <a:extLst>
                    <a:ext uri="{9D8B030D-6E8A-4147-A177-3AD203B41FA5}">
                      <a16:colId xmlns:a16="http://schemas.microsoft.com/office/drawing/2014/main" val="2271353936"/>
                    </a:ext>
                  </a:extLst>
                </a:gridCol>
                <a:gridCol w="1989317">
                  <a:extLst>
                    <a:ext uri="{9D8B030D-6E8A-4147-A177-3AD203B41FA5}">
                      <a16:colId xmlns:a16="http://schemas.microsoft.com/office/drawing/2014/main" val="1219329590"/>
                    </a:ext>
                  </a:extLst>
                </a:gridCol>
                <a:gridCol w="2107093">
                  <a:extLst>
                    <a:ext uri="{9D8B030D-6E8A-4147-A177-3AD203B41FA5}">
                      <a16:colId xmlns:a16="http://schemas.microsoft.com/office/drawing/2014/main" val="2953751058"/>
                    </a:ext>
                  </a:extLst>
                </a:gridCol>
              </a:tblGrid>
              <a:tr h="89778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N°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Titre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 projet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Coût estimatif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(en million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USD)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Auteur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 l’étude de faisabilité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6850527"/>
                  </a:ext>
                </a:extLst>
              </a:tr>
              <a:tr h="130825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D’AMENAGEMENT DES MARAIS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1,28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cs typeface="Times New Roman" panose="02020603050405020304" pitchFamily="18" charset="0"/>
                        </a:rPr>
                        <a:t>Bureau CEC (mars 2018), Bureau ERA International (Juin 2021 ), Bureau SCET TUNISIE (juillet 2018 )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09214863"/>
                  </a:ext>
                </a:extLst>
              </a:tr>
              <a:tr h="94121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DE RECONSTRUCTION DU BARRAGE KAJEKE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32,5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Bureau SHER, 2019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6330030"/>
                  </a:ext>
                </a:extLst>
              </a:tr>
              <a:tr h="94121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DE DEVELOPPEMENT DE LA FILIERE PORCINE AU BURUNDI 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4,5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FAO, 2021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8415744"/>
                  </a:ext>
                </a:extLst>
              </a:tr>
              <a:tr h="62172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DE DEVELOPPEMENT DE LA FILIERE AVICOLE AU BURUNDI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4,54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FAO , 2022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0975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3363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86712" y="1254162"/>
            <a:ext cx="8873875" cy="64187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kern="0" dirty="0">
                <a:solidFill>
                  <a:schemeClr val="accent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INFRASTRUCTURES SOCIO-ECONOMIQUES (1/2) </a:t>
            </a:r>
            <a:endParaRPr lang="en" sz="2800" b="1" dirty="0">
              <a:solidFill>
                <a:schemeClr val="accent1"/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89983" y="2150773"/>
            <a:ext cx="11786271" cy="4129003"/>
          </a:xfrm>
        </p:spPr>
        <p:txBody>
          <a:bodyPr>
            <a:normAutofit/>
          </a:bodyPr>
          <a:lstStyle/>
          <a:p>
            <a:pPr algn="just"/>
            <a:endParaRPr lang="fr-FR" dirty="0"/>
          </a:p>
          <a:p>
            <a:pPr marL="128016" lvl="1" indent="0" algn="just">
              <a:buNone/>
            </a:pPr>
            <a:endParaRPr lang="fr-FR" sz="80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9DB9664-3266-FE02-6493-C95D435782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861937"/>
              </p:ext>
            </p:extLst>
          </p:nvPr>
        </p:nvGraphicFramePr>
        <p:xfrm>
          <a:off x="506437" y="2227520"/>
          <a:ext cx="11202573" cy="4412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2367">
                  <a:extLst>
                    <a:ext uri="{9D8B030D-6E8A-4147-A177-3AD203B41FA5}">
                      <a16:colId xmlns:a16="http://schemas.microsoft.com/office/drawing/2014/main" val="2910162145"/>
                    </a:ext>
                  </a:extLst>
                </a:gridCol>
                <a:gridCol w="6590991">
                  <a:extLst>
                    <a:ext uri="{9D8B030D-6E8A-4147-A177-3AD203B41FA5}">
                      <a16:colId xmlns:a16="http://schemas.microsoft.com/office/drawing/2014/main" val="2271353936"/>
                    </a:ext>
                  </a:extLst>
                </a:gridCol>
                <a:gridCol w="1961542">
                  <a:extLst>
                    <a:ext uri="{9D8B030D-6E8A-4147-A177-3AD203B41FA5}">
                      <a16:colId xmlns:a16="http://schemas.microsoft.com/office/drawing/2014/main" val="1219329590"/>
                    </a:ext>
                  </a:extLst>
                </a:gridCol>
                <a:gridCol w="2077673">
                  <a:extLst>
                    <a:ext uri="{9D8B030D-6E8A-4147-A177-3AD203B41FA5}">
                      <a16:colId xmlns:a16="http://schemas.microsoft.com/office/drawing/2014/main" val="2953751058"/>
                    </a:ext>
                  </a:extLst>
                </a:gridCol>
              </a:tblGrid>
              <a:tr h="7808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N°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Titre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 projet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Coût estimatif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(en million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USD)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Auteur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 l’étude de faisabilité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6850527"/>
                  </a:ext>
                </a:extLst>
              </a:tr>
              <a:tr h="99207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CONSTRUCTION DE L’HOPITAL DE LA POLICE NATIONALE DU BURUNDI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45,2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WISE ADVICE, 2018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09214863"/>
                  </a:ext>
                </a:extLst>
              </a:tr>
              <a:tr h="99207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DE CONSTRUCTION DES HOPITAUX COMMUNAUX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5,4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Gouvernement du Burundi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6330030"/>
                  </a:ext>
                </a:extLst>
              </a:tr>
              <a:tr h="99207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DE CONSTRUCTION D’UN LABORATOIRE NATIONAL DE CONTROLE ET DE CERTIFICATION DES SEMENCES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PAIOSA , 2012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8415744"/>
                  </a:ext>
                </a:extLst>
              </a:tr>
              <a:tr h="65531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DE RECONSTRUCTION DE L’EX-MARCHE CENTRAL DE BUJUMBURA EN UN COMPLEXE COMMERCIAL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OBUHA , 2023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0975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3716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22073" y="1105883"/>
            <a:ext cx="10009279" cy="711199"/>
          </a:xfrm>
        </p:spPr>
        <p:txBody>
          <a:bodyPr>
            <a:noAutofit/>
          </a:bodyPr>
          <a:lstStyle/>
          <a:p>
            <a:pPr algn="ctr"/>
            <a:r>
              <a:rPr lang="en-US" sz="2800" b="1" kern="0" dirty="0">
                <a:solidFill>
                  <a:schemeClr val="accent1"/>
                </a:solidFill>
                <a:latin typeface="Tahoma" panose="020B0604030504040204" pitchFamily="34" charset="0"/>
                <a:ea typeface="Times New Roman" panose="02020603050405020304" pitchFamily="18" charset="0"/>
              </a:rPr>
              <a:t>INFRASTRUCTURES SOCIO-ECONOMIQUES (2/2)</a:t>
            </a:r>
            <a:endParaRPr lang="en" sz="2800" b="1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89983" y="2150773"/>
            <a:ext cx="11786271" cy="4129003"/>
          </a:xfrm>
        </p:spPr>
        <p:txBody>
          <a:bodyPr>
            <a:normAutofit/>
          </a:bodyPr>
          <a:lstStyle/>
          <a:p>
            <a:pPr algn="just"/>
            <a:endParaRPr lang="fr-FR" dirty="0"/>
          </a:p>
          <a:p>
            <a:pPr marL="128016" lvl="1" indent="0" algn="just">
              <a:buNone/>
            </a:pPr>
            <a:endParaRPr lang="fr-FR" sz="80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9DB9664-3266-FE02-6493-C95D435782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334082"/>
              </p:ext>
            </p:extLst>
          </p:nvPr>
        </p:nvGraphicFramePr>
        <p:xfrm>
          <a:off x="404037" y="2307264"/>
          <a:ext cx="11304974" cy="4248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599">
                  <a:extLst>
                    <a:ext uri="{9D8B030D-6E8A-4147-A177-3AD203B41FA5}">
                      <a16:colId xmlns:a16="http://schemas.microsoft.com/office/drawing/2014/main" val="2910162145"/>
                    </a:ext>
                  </a:extLst>
                </a:gridCol>
                <a:gridCol w="6651238">
                  <a:extLst>
                    <a:ext uri="{9D8B030D-6E8A-4147-A177-3AD203B41FA5}">
                      <a16:colId xmlns:a16="http://schemas.microsoft.com/office/drawing/2014/main" val="2271353936"/>
                    </a:ext>
                  </a:extLst>
                </a:gridCol>
                <a:gridCol w="1979472">
                  <a:extLst>
                    <a:ext uri="{9D8B030D-6E8A-4147-A177-3AD203B41FA5}">
                      <a16:colId xmlns:a16="http://schemas.microsoft.com/office/drawing/2014/main" val="1219329590"/>
                    </a:ext>
                  </a:extLst>
                </a:gridCol>
                <a:gridCol w="2096665">
                  <a:extLst>
                    <a:ext uri="{9D8B030D-6E8A-4147-A177-3AD203B41FA5}">
                      <a16:colId xmlns:a16="http://schemas.microsoft.com/office/drawing/2014/main" val="2953751058"/>
                    </a:ext>
                  </a:extLst>
                </a:gridCol>
              </a:tblGrid>
              <a:tr h="133318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N°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Titre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 projet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Coût estimatif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(en million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USD)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Auteur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 l’étude de faisabilité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6850527"/>
                  </a:ext>
                </a:extLst>
              </a:tr>
              <a:tr h="77018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DE CONSTRUCTION DES LOGEMENTS SOCIAUX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262,05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OBUHA, 2023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09214863"/>
                  </a:ext>
                </a:extLst>
              </a:tr>
              <a:tr h="101407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DE CONSTRUCTION DE LA CITE DE LA JEUNESSE AFRICAINE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OBUHA, 2023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6330030"/>
                  </a:ext>
                </a:extLst>
              </a:tr>
              <a:tr h="113090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DE CONSTRUCTION DU PORT SEC DE KWALA (en</a:t>
                      </a:r>
                      <a:r>
                        <a:rPr lang="fr-FR" sz="1600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Tanzanie)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45,2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Engineering Consulting Ltd et Line Space    </a:t>
                      </a:r>
                      <a:r>
                        <a:rPr lang="en-US" sz="1600" kern="0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Ld</a:t>
                      </a: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et Cost Ltd (2024)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8415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43666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22073" y="1105883"/>
            <a:ext cx="8873875" cy="711199"/>
          </a:xfrm>
        </p:spPr>
        <p:txBody>
          <a:bodyPr>
            <a:normAutofit/>
          </a:bodyPr>
          <a:lstStyle/>
          <a:p>
            <a:pPr algn="ctr"/>
            <a:r>
              <a:rPr lang="en-US" sz="2800" b="1" kern="0" dirty="0">
                <a:solidFill>
                  <a:schemeClr val="accent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TRANSPORT AERIEN ET MARITIME (1/1)</a:t>
            </a:r>
            <a:endParaRPr lang="en" sz="2800" b="1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89983" y="2150773"/>
            <a:ext cx="11786271" cy="4129003"/>
          </a:xfrm>
        </p:spPr>
        <p:txBody>
          <a:bodyPr>
            <a:normAutofit/>
          </a:bodyPr>
          <a:lstStyle/>
          <a:p>
            <a:pPr algn="just"/>
            <a:endParaRPr lang="fr-FR" dirty="0"/>
          </a:p>
          <a:p>
            <a:pPr marL="128016" lvl="1" indent="0" algn="just">
              <a:buNone/>
            </a:pPr>
            <a:endParaRPr lang="fr-FR" sz="80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9DB9664-3266-FE02-6493-C95D435782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546238"/>
              </p:ext>
            </p:extLst>
          </p:nvPr>
        </p:nvGraphicFramePr>
        <p:xfrm>
          <a:off x="470648" y="2150773"/>
          <a:ext cx="11266500" cy="4489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633">
                  <a:extLst>
                    <a:ext uri="{9D8B030D-6E8A-4147-A177-3AD203B41FA5}">
                      <a16:colId xmlns:a16="http://schemas.microsoft.com/office/drawing/2014/main" val="2910162145"/>
                    </a:ext>
                  </a:extLst>
                </a:gridCol>
                <a:gridCol w="6250618">
                  <a:extLst>
                    <a:ext uri="{9D8B030D-6E8A-4147-A177-3AD203B41FA5}">
                      <a16:colId xmlns:a16="http://schemas.microsoft.com/office/drawing/2014/main" val="2271353936"/>
                    </a:ext>
                  </a:extLst>
                </a:gridCol>
                <a:gridCol w="2025463">
                  <a:extLst>
                    <a:ext uri="{9D8B030D-6E8A-4147-A177-3AD203B41FA5}">
                      <a16:colId xmlns:a16="http://schemas.microsoft.com/office/drawing/2014/main" val="1219329590"/>
                    </a:ext>
                  </a:extLst>
                </a:gridCol>
                <a:gridCol w="2414786">
                  <a:extLst>
                    <a:ext uri="{9D8B030D-6E8A-4147-A177-3AD203B41FA5}">
                      <a16:colId xmlns:a16="http://schemas.microsoft.com/office/drawing/2014/main" val="2953751058"/>
                    </a:ext>
                  </a:extLst>
                </a:gridCol>
              </a:tblGrid>
              <a:tr h="8552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N°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Titre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 projet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Coût estimatif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(en million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USD)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Auteur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 l’étude de faisabilité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6850527"/>
                  </a:ext>
                </a:extLst>
              </a:tr>
              <a:tr h="72790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DE CONSTRUCTION ET D’EQUIPEMENT D’UN NOUVEAU TERMINAL PASSAGER (à l’Aéroport)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China Construction Communication Company, 2018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09214863"/>
                  </a:ext>
                </a:extLst>
              </a:tr>
              <a:tr h="72790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 DE CONSTRUCTION DE L’AEROPORT INTERNATIONAL DE BUGENDANA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522,07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Aéroport</a:t>
                      </a: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 Paris </a:t>
                      </a:r>
                      <a:r>
                        <a:rPr lang="en-US" sz="1600" kern="0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Ingénierie</a:t>
                      </a: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(ADPI),  2013) 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6330030"/>
                  </a:ext>
                </a:extLst>
              </a:tr>
              <a:tr h="72790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DE CONSTRUCTION D’UNE VOIE DE CIRCULATION PARALLELE A LA PISTE D’ATTERISAGE ET DE DECOLAGE DES AVIONS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41,73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China Airport Construction Company, 2023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8415744"/>
                  </a:ext>
                </a:extLst>
              </a:tr>
              <a:tr h="55987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DE CONSTRUCTION DE L’AERODROME DE KABAMBA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99,47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CACC,2017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0975446"/>
                  </a:ext>
                </a:extLst>
              </a:tr>
              <a:tr h="72790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DE CONSTRUCTION DU PORT DE KABONGA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ARTELIA Eau &amp; </a:t>
                      </a:r>
                      <a:r>
                        <a:rPr lang="en-US" sz="1600" kern="0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Environnement</a:t>
                      </a: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Branche MARITIME, 2017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584025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48883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22073" y="1105883"/>
            <a:ext cx="8873875" cy="711199"/>
          </a:xfrm>
        </p:spPr>
        <p:txBody>
          <a:bodyPr>
            <a:normAutofit/>
          </a:bodyPr>
          <a:lstStyle/>
          <a:p>
            <a:pPr algn="ctr"/>
            <a:r>
              <a:rPr lang="en-US" sz="2800" b="1" kern="0" dirty="0">
                <a:solidFill>
                  <a:schemeClr val="accent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COMMERCE ET TOURISME (1/1)</a:t>
            </a:r>
            <a:endParaRPr lang="en" sz="2800" b="1" dirty="0">
              <a:solidFill>
                <a:schemeClr val="accent1"/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89983" y="2150773"/>
            <a:ext cx="11786271" cy="4129003"/>
          </a:xfrm>
        </p:spPr>
        <p:txBody>
          <a:bodyPr>
            <a:normAutofit/>
          </a:bodyPr>
          <a:lstStyle/>
          <a:p>
            <a:pPr algn="just"/>
            <a:endParaRPr lang="fr-FR" dirty="0"/>
          </a:p>
          <a:p>
            <a:pPr marL="128016" lvl="1" indent="0" algn="just">
              <a:buNone/>
            </a:pPr>
            <a:endParaRPr lang="fr-FR" sz="80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9DB9664-3266-FE02-6493-C95D435782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176877"/>
              </p:ext>
            </p:extLst>
          </p:nvPr>
        </p:nvGraphicFramePr>
        <p:xfrm>
          <a:off x="858129" y="2072353"/>
          <a:ext cx="10836814" cy="4691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3679">
                  <a:extLst>
                    <a:ext uri="{9D8B030D-6E8A-4147-A177-3AD203B41FA5}">
                      <a16:colId xmlns:a16="http://schemas.microsoft.com/office/drawing/2014/main" val="2910162145"/>
                    </a:ext>
                  </a:extLst>
                </a:gridCol>
                <a:gridCol w="6375798">
                  <a:extLst>
                    <a:ext uri="{9D8B030D-6E8A-4147-A177-3AD203B41FA5}">
                      <a16:colId xmlns:a16="http://schemas.microsoft.com/office/drawing/2014/main" val="2271353936"/>
                    </a:ext>
                  </a:extLst>
                </a:gridCol>
                <a:gridCol w="1897499">
                  <a:extLst>
                    <a:ext uri="{9D8B030D-6E8A-4147-A177-3AD203B41FA5}">
                      <a16:colId xmlns:a16="http://schemas.microsoft.com/office/drawing/2014/main" val="1219329590"/>
                    </a:ext>
                  </a:extLst>
                </a:gridCol>
                <a:gridCol w="2009838">
                  <a:extLst>
                    <a:ext uri="{9D8B030D-6E8A-4147-A177-3AD203B41FA5}">
                      <a16:colId xmlns:a16="http://schemas.microsoft.com/office/drawing/2014/main" val="2953751058"/>
                    </a:ext>
                  </a:extLst>
                </a:gridCol>
              </a:tblGrid>
              <a:tr h="83820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N°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Titre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 projet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Coût estimatif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(en million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USD)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Auteur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 l’étude de faisabilité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6850527"/>
                  </a:ext>
                </a:extLst>
              </a:tr>
              <a:tr h="73824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DE RENFORCEMENT DES CAPACITES DE PRODUCTION DE L’OFFRE EXPORTABLE DES BIENS ET LES INFRASTRUCTURES D’APPUI POUR SOUTENIR LES ENTREPRISES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10,9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Consortium of Consultants, 2023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09214863"/>
                  </a:ext>
                </a:extLst>
              </a:tr>
              <a:tr h="59594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DE PROMOTION ET DE DIVERSIFICATION DES EXPORTATIONS DU BURUNDI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645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Consultant Indépendant, 2023 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6330030"/>
                  </a:ext>
                </a:extLst>
              </a:tr>
              <a:tr h="64924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D’AMENAGEMENT DE LA SOURCE LA PLUS MERDIONALE DU NIL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0,47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SIMOBU, 2023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8415744"/>
                  </a:ext>
                </a:extLst>
              </a:tr>
              <a:tr h="123944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D’AMENAGEMENT DU SITE DU LAC AUX OISEAUX (LAC RWIHINDA)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0,599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BUILDING AND ELECTROMECANIC ENGINEERING COMPANY (BEEC), 2023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0975446"/>
                  </a:ext>
                </a:extLst>
              </a:tr>
              <a:tr h="54871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D’AMENAGEMENT DES EAUX THERMALES DE RUHWA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0,498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S.B.T.G.C, 2023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584025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11713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2A90B88-7115-450E-B2B9-671A2EB6B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A68-C23E-4F47-925F-79F98391A956}" type="slidenum">
              <a:rPr lang="fr-FR" smtClean="0"/>
              <a:t>17</a:t>
            </a:fld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1D8601B2-CD5A-4C3E-91C9-04F4D2A44314}"/>
              </a:ext>
            </a:extLst>
          </p:cNvPr>
          <p:cNvSpPr txBox="1">
            <a:spLocks/>
          </p:cNvSpPr>
          <p:nvPr/>
        </p:nvSpPr>
        <p:spPr>
          <a:xfrm>
            <a:off x="2003612" y="3073400"/>
            <a:ext cx="9547412" cy="1243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70000"/>
              </a:lnSpc>
            </a:pPr>
            <a:r>
              <a:rPr lang="fr-FR" sz="28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PROJETS EN PREPARATION /</a:t>
            </a:r>
          </a:p>
          <a:p>
            <a:pPr algn="ctr">
              <a:lnSpc>
                <a:spcPct val="170000"/>
              </a:lnSpc>
            </a:pPr>
            <a:r>
              <a:rPr lang="fr-FR" sz="28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IDEES DE PROJETS</a:t>
            </a:r>
            <a:endParaRPr lang="en" sz="2800" b="1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1451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1189BFF-F86A-4790-89AC-8E80AAA62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835" y="2070847"/>
            <a:ext cx="11057965" cy="4650628"/>
          </a:xfrm>
        </p:spPr>
        <p:txBody>
          <a:bodyPr>
            <a:normAutofit/>
          </a:bodyPr>
          <a:lstStyle/>
          <a:p>
            <a:r>
              <a:rPr lang="fr-FR" dirty="0"/>
              <a:t>Projet de digitalisation des services Publics;</a:t>
            </a:r>
          </a:p>
          <a:p>
            <a:r>
              <a:rPr lang="fr-FR" dirty="0"/>
              <a:t>Projet d’aménagement et réhabilitation des Sites Touristiques du Burundi;</a:t>
            </a:r>
          </a:p>
          <a:p>
            <a:r>
              <a:rPr lang="fr-FR" dirty="0"/>
              <a:t>Projet d’extension et modernisation de l’Aéroport International Melchior NDADAYE;</a:t>
            </a:r>
          </a:p>
          <a:p>
            <a:pPr lvl="0"/>
            <a:r>
              <a:rPr lang="fr-FR" dirty="0"/>
              <a:t>Projet de construction et équipement d’un centre de formation en énergies renouvelables ; </a:t>
            </a:r>
          </a:p>
          <a:p>
            <a:r>
              <a:rPr lang="fr-FR" dirty="0"/>
              <a:t>Projet de réhabilitation et modernisation des infrastructures électriques;</a:t>
            </a:r>
          </a:p>
          <a:p>
            <a:r>
              <a:rPr lang="fr-FR" dirty="0"/>
              <a:t>Projet de construction des centrales hydroélectriques ;</a:t>
            </a:r>
          </a:p>
          <a:p>
            <a:r>
              <a:rPr lang="fr-FR" dirty="0"/>
              <a:t>Projet d’exploitation du lac Tanganyika (Pêche industrielle) ;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BB9249D-483F-464F-B4FB-FED7AE405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A68-C23E-4F47-925F-79F98391A956}" type="slidenum">
              <a:rPr lang="fr-FR" smtClean="0"/>
              <a:t>18</a:t>
            </a:fld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A7267C40-3CC1-4BFF-B682-F35FFF01E71C}"/>
              </a:ext>
            </a:extLst>
          </p:cNvPr>
          <p:cNvSpPr txBox="1">
            <a:spLocks/>
          </p:cNvSpPr>
          <p:nvPr/>
        </p:nvSpPr>
        <p:spPr>
          <a:xfrm>
            <a:off x="2810435" y="372775"/>
            <a:ext cx="9251577" cy="10660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fr-FR" sz="2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QUELQUES PROJETS EN PREPARATION/IDEES DE PROJETS (1/3)</a:t>
            </a:r>
            <a:endParaRPr lang="en" sz="2400" b="1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3570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1189BFF-F86A-4790-89AC-8E80AAA62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835" y="2017059"/>
            <a:ext cx="11349318" cy="4746811"/>
          </a:xfrm>
        </p:spPr>
        <p:txBody>
          <a:bodyPr>
            <a:normAutofit/>
          </a:bodyPr>
          <a:lstStyle/>
          <a:p>
            <a:r>
              <a:rPr lang="fr-FR" dirty="0"/>
              <a:t>Projet d’implantation de deux Agropoles (</a:t>
            </a:r>
            <a:r>
              <a:rPr lang="fr-FR" dirty="0" err="1"/>
              <a:t>Karusi</a:t>
            </a:r>
            <a:r>
              <a:rPr lang="fr-FR" dirty="0"/>
              <a:t> et </a:t>
            </a:r>
            <a:r>
              <a:rPr lang="fr-FR" dirty="0" err="1"/>
              <a:t>Cibitoke</a:t>
            </a:r>
            <a:r>
              <a:rPr lang="fr-FR" dirty="0"/>
              <a:t>);</a:t>
            </a:r>
          </a:p>
          <a:p>
            <a:r>
              <a:rPr lang="fr-FR" dirty="0"/>
              <a:t>Projet de production des fertilisants à base de la tourbe;</a:t>
            </a:r>
          </a:p>
          <a:p>
            <a:pPr lvl="0"/>
            <a:r>
              <a:rPr lang="fr-FR" dirty="0"/>
              <a:t>Projets de construction des échangeurs en Mairie de Bujumbura ;</a:t>
            </a:r>
          </a:p>
          <a:p>
            <a:r>
              <a:rPr lang="fr-FR" dirty="0"/>
              <a:t>Projet de développement des infrastructures TIC;</a:t>
            </a:r>
          </a:p>
          <a:p>
            <a:r>
              <a:rPr lang="fr-FR" dirty="0"/>
              <a:t>Prospection des </a:t>
            </a:r>
            <a:r>
              <a:rPr lang="fr-FR" dirty="0" err="1"/>
              <a:t>minérais</a:t>
            </a:r>
            <a:r>
              <a:rPr lang="fr-FR" dirty="0"/>
              <a:t> (cassitérite, kaolin, or, Lithium, </a:t>
            </a:r>
            <a:r>
              <a:rPr lang="fr-FR" dirty="0" err="1"/>
              <a:t>etc</a:t>
            </a:r>
            <a:r>
              <a:rPr lang="fr-FR" dirty="0"/>
              <a:t>)  et ses minerais associés;</a:t>
            </a:r>
          </a:p>
          <a:p>
            <a:r>
              <a:rPr lang="fr-FR" dirty="0"/>
              <a:t>Projet de réhabilitation de et de modernisation  l’ex-</a:t>
            </a:r>
            <a:r>
              <a:rPr lang="fr-FR" dirty="0" err="1"/>
              <a:t>Verrundi</a:t>
            </a:r>
            <a:r>
              <a:rPr lang="fr-FR" dirty="0"/>
              <a:t> ;</a:t>
            </a:r>
          </a:p>
          <a:p>
            <a:r>
              <a:rPr lang="fr-FR" dirty="0"/>
              <a:t>Projet d’extension et de modernisation de la SOSUMO;</a:t>
            </a:r>
          </a:p>
          <a:p>
            <a:r>
              <a:rPr lang="fr-FR" dirty="0"/>
              <a:t> Projet de rénovation, l’extension et l’exploitation de l’Hôtel Source du Nil; 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D0179D5F-717A-4084-BE7A-1501CCD4ED25}"/>
              </a:ext>
            </a:extLst>
          </p:cNvPr>
          <p:cNvSpPr txBox="1">
            <a:spLocks/>
          </p:cNvSpPr>
          <p:nvPr/>
        </p:nvSpPr>
        <p:spPr>
          <a:xfrm>
            <a:off x="2810435" y="372775"/>
            <a:ext cx="9251577" cy="10660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fr-FR" sz="2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QUELQUES PROJETS EN PREPARATION/IDEES DE PROJETS (2/3)</a:t>
            </a:r>
            <a:endParaRPr lang="en" sz="2400" b="1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427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0F78C3-75E4-4D50-B4A4-BDC501680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2447" y="793375"/>
            <a:ext cx="8431306" cy="3388659"/>
          </a:xfrm>
        </p:spPr>
        <p:txBody>
          <a:bodyPr>
            <a:normAutofit/>
          </a:bodyPr>
          <a:lstStyle/>
          <a:p>
            <a:pPr marL="0" indent="0" fontAlgn="ctr">
              <a:buNone/>
            </a:pPr>
            <a:r>
              <a:rPr lang="fr-FR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PLAN DE PRESENTATION</a:t>
            </a:r>
          </a:p>
          <a:p>
            <a:pPr marL="0" indent="0" fontAlgn="ctr">
              <a:buNone/>
            </a:pPr>
            <a:endParaRPr lang="fr-FR" b="1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 fontAlgn="ctr">
              <a:buAutoNum type="romanUcPeriod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INTRODUCTION</a:t>
            </a:r>
          </a:p>
          <a:p>
            <a:pPr marL="571500" indent="-571500" fontAlgn="ctr">
              <a:buAutoNum type="romanUcPeriod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PROJETS PRIORITAIRES EN QUETE DE FINANCEMENT</a:t>
            </a:r>
          </a:p>
          <a:p>
            <a:pPr marL="571500" indent="-571500" fontAlgn="ctr">
              <a:buAutoNum type="romanUcPeriod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IDEES DE PROJETS</a:t>
            </a:r>
          </a:p>
          <a:p>
            <a:pPr marL="571500" indent="-571500" fontAlgn="ctr">
              <a:buAutoNum type="romanUcPeriod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CONCLUSION</a:t>
            </a:r>
          </a:p>
          <a:p>
            <a:pPr fontAlgn="ctr">
              <a:buFontTx/>
              <a:buChar char="-"/>
            </a:pPr>
            <a:endParaRPr lang="fr-FR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fontAlgn="ctr">
              <a:buNone/>
            </a:pPr>
            <a:endParaRPr lang="fr-FR" dirty="0"/>
          </a:p>
          <a:p>
            <a:pPr fontAlgn="ctr">
              <a:buFontTx/>
              <a:buChar char="-"/>
            </a:pPr>
            <a:endParaRPr lang="fr-FR" dirty="0"/>
          </a:p>
          <a:p>
            <a:pPr fontAlgn="ctr">
              <a:buFontTx/>
              <a:buChar char="-"/>
            </a:pPr>
            <a:endParaRPr lang="fr-FR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fontAlgn="ctr">
              <a:buFontTx/>
              <a:buChar char="-"/>
            </a:pPr>
            <a:endParaRPr lang="fr-FR" dirty="0"/>
          </a:p>
          <a:p>
            <a:pPr fontAlgn="ctr">
              <a:buFontTx/>
              <a:buChar char="-"/>
            </a:pPr>
            <a:endParaRPr lang="fr-FR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fontAlgn="ctr">
              <a:buFontTx/>
              <a:buChar char="-"/>
            </a:pPr>
            <a:endParaRPr lang="fr-FR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fontAlgn="ctr">
              <a:buFontTx/>
              <a:buChar char="-"/>
            </a:pPr>
            <a:endParaRPr lang="fr-FR" dirty="0"/>
          </a:p>
          <a:p>
            <a:pPr fontAlgn="ctr">
              <a:buFontTx/>
              <a:buChar char="-"/>
            </a:pPr>
            <a:endParaRPr lang="fr-FR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fontAlgn="ctr">
              <a:buFontTx/>
              <a:buChar char="-"/>
            </a:pPr>
            <a:endParaRPr lang="fr-FR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fontAlgn="ctr">
              <a:buFontTx/>
              <a:buChar char="-"/>
            </a:pPr>
            <a:endParaRPr lang="fr-FR" dirty="0"/>
          </a:p>
          <a:p>
            <a:pPr fontAlgn="ctr"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endParaRPr lang="fr-FR" dirty="0"/>
          </a:p>
          <a:p>
            <a:pPr>
              <a:buFontTx/>
              <a:buChar char="-"/>
            </a:pPr>
            <a:endParaRPr lang="fr-FR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buFontTx/>
              <a:buChar char="-"/>
            </a:pPr>
            <a:endParaRPr lang="fr-FR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fr-FR" b="1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6D0F256-79FF-4664-828D-02B430449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A68-C23E-4F47-925F-79F98391A956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9719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25589" y="622537"/>
            <a:ext cx="7253728" cy="596603"/>
          </a:xfrm>
        </p:spPr>
        <p:txBody>
          <a:bodyPr>
            <a:noAutofit/>
          </a:bodyPr>
          <a:lstStyle/>
          <a:p>
            <a:pPr algn="ctr"/>
            <a:r>
              <a:rPr lang="fr-FR" sz="3200" b="1" dirty="0">
                <a:solidFill>
                  <a:schemeClr val="accent1"/>
                </a:solidFill>
                <a:latin typeface="Candara" panose="020E0502030303020204" pitchFamily="34" charset="0"/>
              </a:rPr>
              <a:t>IV.CONCLUSION (1/2)</a:t>
            </a:r>
            <a:endParaRPr lang="en" sz="3200" b="1" dirty="0">
              <a:solidFill>
                <a:schemeClr val="accent1"/>
              </a:solidFill>
              <a:latin typeface="Candara" panose="020E0502030303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93360" y="2070846"/>
            <a:ext cx="11441927" cy="3866315"/>
          </a:xfrm>
        </p:spPr>
        <p:txBody>
          <a:bodyPr>
            <a:normAutofit/>
          </a:bodyPr>
          <a:lstStyle/>
          <a:p>
            <a:pPr algn="just"/>
            <a:endParaRPr lang="fr-FR" dirty="0"/>
          </a:p>
          <a:p>
            <a:pPr algn="just">
              <a:buFontTx/>
              <a:buChar char="-"/>
            </a:pPr>
            <a:endParaRPr lang="en" sz="3200" dirty="0"/>
          </a:p>
          <a:p>
            <a:pPr marL="0" indent="0" algn="just">
              <a:buNone/>
            </a:pPr>
            <a:endParaRPr lang="fr-FR" sz="3200" b="1" dirty="0"/>
          </a:p>
          <a:p>
            <a:endParaRPr lang="fr-FR" sz="3200" dirty="0"/>
          </a:p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DCA54-58DD-4FBC-88BA-D8B574B21CEC}" type="slidenum">
              <a:rPr lang="en-US" smtClean="0"/>
              <a:t>20</a:t>
            </a:fld>
            <a:endParaRPr lang="en-US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12C52EBB-08E2-4CFA-8D9F-0AB31A9F0F35}"/>
              </a:ext>
            </a:extLst>
          </p:cNvPr>
          <p:cNvSpPr txBox="1">
            <a:spLocks/>
          </p:cNvSpPr>
          <p:nvPr/>
        </p:nvSpPr>
        <p:spPr>
          <a:xfrm>
            <a:off x="156882" y="2070847"/>
            <a:ext cx="11878574" cy="4650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Le Burundi dispose plusieurs opportunités d’investissement. D’autres projets plus rentables peuvent être développés: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Dans le secteur de la transformation et de l’exportation des produis agro-alimentaires;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Dans les chaines de froid pour faciliter la conservation, le transport  et l’approvisionnement;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Dans les secteur minier où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l’exploitation de ce secteur passera par un partenariat gagnant-gagnant à travers la signature de contrats équilibrés garantissant un partage équitable des revenus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; </a:t>
            </a:r>
          </a:p>
          <a:p>
            <a:pPr marL="0" indent="0" algn="just">
              <a:buNone/>
            </a:pPr>
            <a:endParaRPr lang="en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02997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25589" y="622537"/>
            <a:ext cx="7253728" cy="596603"/>
          </a:xfrm>
        </p:spPr>
        <p:txBody>
          <a:bodyPr>
            <a:noAutofit/>
          </a:bodyPr>
          <a:lstStyle/>
          <a:p>
            <a:pPr algn="ctr"/>
            <a:r>
              <a:rPr lang="fr-FR" sz="3200" b="1" dirty="0">
                <a:solidFill>
                  <a:schemeClr val="accent1"/>
                </a:solidFill>
                <a:latin typeface="Candara" panose="020E0502030303020204" pitchFamily="34" charset="0"/>
              </a:rPr>
              <a:t>IV.CONCLUSION (1/2)</a:t>
            </a:r>
            <a:endParaRPr lang="en" sz="3200" b="1" dirty="0">
              <a:solidFill>
                <a:schemeClr val="accent1"/>
              </a:solidFill>
              <a:latin typeface="Candara" panose="020E0502030303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93360" y="2070846"/>
            <a:ext cx="11441927" cy="3866315"/>
          </a:xfrm>
        </p:spPr>
        <p:txBody>
          <a:bodyPr>
            <a:normAutofit/>
          </a:bodyPr>
          <a:lstStyle/>
          <a:p>
            <a:pPr algn="just"/>
            <a:endParaRPr lang="fr-FR" dirty="0"/>
          </a:p>
          <a:p>
            <a:pPr algn="just">
              <a:buFontTx/>
              <a:buChar char="-"/>
            </a:pPr>
            <a:endParaRPr lang="en" sz="3200" dirty="0"/>
          </a:p>
          <a:p>
            <a:pPr marL="0" indent="0" algn="just">
              <a:buNone/>
            </a:pPr>
            <a:endParaRPr lang="fr-FR" sz="3200" b="1" dirty="0"/>
          </a:p>
          <a:p>
            <a:endParaRPr lang="fr-FR" sz="3200" dirty="0"/>
          </a:p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DCA54-58DD-4FBC-88BA-D8B574B21CEC}" type="slidenum">
              <a:rPr lang="en-US" smtClean="0"/>
              <a:t>21</a:t>
            </a:fld>
            <a:endParaRPr lang="en-US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12C52EBB-08E2-4CFA-8D9F-0AB31A9F0F35}"/>
              </a:ext>
            </a:extLst>
          </p:cNvPr>
          <p:cNvSpPr txBox="1">
            <a:spLocks/>
          </p:cNvSpPr>
          <p:nvPr/>
        </p:nvSpPr>
        <p:spPr>
          <a:xfrm>
            <a:off x="156713" y="1963270"/>
            <a:ext cx="11878574" cy="48188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r>
              <a:rPr lang="fr-FR" sz="2600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L’industrie manufacturière pour la </a:t>
            </a:r>
            <a:r>
              <a:rPr lang="fr-FR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transformation des produits agro-alimentaires;  pharmaceutique et des déchets ménagers en énergie ménagère, etc.</a:t>
            </a:r>
            <a:endParaRPr lang="fr-FR" sz="2600" dirty="0">
              <a:cs typeface="Times New Roman" panose="02020603050405020304" pitchFamily="18" charset="0"/>
            </a:endParaRPr>
          </a:p>
          <a:p>
            <a:pPr lvl="0" defTabSz="609630">
              <a:lnSpc>
                <a:spcPts val="2003"/>
              </a:lnSpc>
              <a:buFont typeface="Wingdings" panose="05000000000000000000" pitchFamily="2" charset="2"/>
              <a:buChar char="ü"/>
              <a:defRPr/>
            </a:pPr>
            <a:r>
              <a:rPr lang="fr-FR" sz="2600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Secteur du Tourisme: </a:t>
            </a:r>
            <a:r>
              <a:rPr lang="fr-FR" sz="2600" dirty="0">
                <a:cs typeface="Times New Roman" panose="02020603050405020304" pitchFamily="18" charset="0"/>
              </a:rPr>
              <a:t>Le Lac Tanganyika est la plus grande attraction touristique du Burundi.</a:t>
            </a:r>
            <a:r>
              <a:rPr lang="fr-FR" dirty="0">
                <a:cs typeface="Times New Roman" panose="02020603050405020304" pitchFamily="18" charset="0"/>
              </a:rPr>
              <a:t> </a:t>
            </a:r>
          </a:p>
          <a:p>
            <a:pPr marL="0" lvl="0" indent="0" defTabSz="609630">
              <a:lnSpc>
                <a:spcPts val="2003"/>
              </a:lnSpc>
              <a:buNone/>
              <a:defRPr/>
            </a:pPr>
            <a:r>
              <a:rPr lang="fr-FR" dirty="0">
                <a:cs typeface="Times New Roman" panose="02020603050405020304" pitchFamily="18" charset="0"/>
              </a:rPr>
              <a:t>	</a:t>
            </a:r>
            <a:endParaRPr lang="fr-FR" dirty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dirty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Organigramme : Alternative 3">
            <a:extLst>
              <a:ext uri="{FF2B5EF4-FFF2-40B4-BE49-F238E27FC236}">
                <a16:creationId xmlns:a16="http://schemas.microsoft.com/office/drawing/2014/main" id="{2A656FC4-72BF-4305-B4DD-9BB72F60B8B4}"/>
              </a:ext>
            </a:extLst>
          </p:cNvPr>
          <p:cNvSpPr/>
          <p:nvPr/>
        </p:nvSpPr>
        <p:spPr>
          <a:xfrm>
            <a:off x="156713" y="3469341"/>
            <a:ext cx="4885933" cy="3353089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43389E8-F31F-4824-BD0A-01F7FD0D8CEA}"/>
              </a:ext>
            </a:extLst>
          </p:cNvPr>
          <p:cNvSpPr txBox="1"/>
          <p:nvPr/>
        </p:nvSpPr>
        <p:spPr>
          <a:xfrm>
            <a:off x="292239" y="3534013"/>
            <a:ext cx="484102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/>
              <a:t> Il </a:t>
            </a:r>
            <a:r>
              <a:rPr lang="fr-FR" sz="2400" dirty="0">
                <a:cs typeface="Times New Roman" panose="02020603050405020304" pitchFamily="18" charset="0"/>
              </a:rPr>
              <a:t>s'étend sur </a:t>
            </a:r>
            <a:r>
              <a:rPr lang="fr-FR" sz="2400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un linéaire de 130 km;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cs typeface="Times New Roman" panose="02020603050405020304" pitchFamily="18" charset="0"/>
              </a:rPr>
              <a:t>C’est la plus </a:t>
            </a:r>
            <a:r>
              <a:rPr lang="fr-FR" sz="2400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grande réserve d’eau 		douce au monde;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cs typeface="Times New Roman" panose="02020603050405020304" pitchFamily="18" charset="0"/>
              </a:rPr>
              <a:t>Il regorge avec </a:t>
            </a:r>
            <a:r>
              <a:rPr lang="fr-FR" sz="2400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une centaine d’espèces de poissons endémiques </a:t>
            </a:r>
            <a:r>
              <a:rPr lang="fr-FR" sz="2400" dirty="0">
                <a:cs typeface="Times New Roman" panose="02020603050405020304" pitchFamily="18" charset="0"/>
              </a:rPr>
              <a:t>: </a:t>
            </a:r>
            <a:r>
              <a:rPr lang="fr-FR" sz="2400" dirty="0" err="1">
                <a:cs typeface="Times New Roman" panose="02020603050405020304" pitchFamily="18" charset="0"/>
              </a:rPr>
              <a:t>Mukeke</a:t>
            </a:r>
            <a:r>
              <a:rPr lang="fr-FR" sz="2400" dirty="0">
                <a:cs typeface="Times New Roman" panose="02020603050405020304" pitchFamily="18" charset="0"/>
              </a:rPr>
              <a:t>, </a:t>
            </a:r>
            <a:r>
              <a:rPr lang="fr-FR" sz="2400" dirty="0" err="1">
                <a:cs typeface="Times New Roman" panose="02020603050405020304" pitchFamily="18" charset="0"/>
              </a:rPr>
              <a:t>Ndagala</a:t>
            </a:r>
            <a:r>
              <a:rPr lang="fr-FR" sz="2400" dirty="0">
                <a:cs typeface="Times New Roman" panose="02020603050405020304" pitchFamily="18" charset="0"/>
              </a:rPr>
              <a:t>, </a:t>
            </a:r>
            <a:r>
              <a:rPr lang="fr-FR" sz="2400" dirty="0" err="1">
                <a:cs typeface="Times New Roman" panose="02020603050405020304" pitchFamily="18" charset="0"/>
              </a:rPr>
              <a:t>Nonzi</a:t>
            </a:r>
            <a:r>
              <a:rPr lang="fr-FR" sz="2400" dirty="0">
                <a:cs typeface="Times New Roman" panose="02020603050405020304" pitchFamily="18" charset="0"/>
              </a:rPr>
              <a:t> , Capitaine, </a:t>
            </a:r>
            <a:r>
              <a:rPr lang="fr-FR" sz="2400" dirty="0" err="1">
                <a:cs typeface="Times New Roman" panose="02020603050405020304" pitchFamily="18" charset="0"/>
              </a:rPr>
              <a:t>Sangala</a:t>
            </a:r>
            <a:r>
              <a:rPr lang="fr-FR" sz="2400" dirty="0">
                <a:cs typeface="Times New Roman" panose="02020603050405020304" pitchFamily="18" charset="0"/>
              </a:rPr>
              <a:t>, etc.)</a:t>
            </a:r>
            <a:endParaRPr lang="fr-FR" sz="2400" dirty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7E0B411A-1A0B-4B29-96D1-25BD35978E6F}"/>
              </a:ext>
            </a:extLst>
          </p:cNvPr>
          <p:cNvSpPr/>
          <p:nvPr/>
        </p:nvSpPr>
        <p:spPr>
          <a:xfrm>
            <a:off x="6733058" y="3832411"/>
            <a:ext cx="5211610" cy="210474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>
              <a:cs typeface="Times New Roman" panose="02020603050405020304" pitchFamily="18" charset="0"/>
            </a:endParaRPr>
          </a:p>
          <a:p>
            <a:pPr algn="ctr"/>
            <a:r>
              <a:rPr lang="fr-FR" sz="2000" b="1" dirty="0">
                <a:cs typeface="Times New Roman" panose="02020603050405020304" pitchFamily="18" charset="0"/>
              </a:rPr>
              <a:t>Ses côtes qui ne demandent qu’à être aménagées pour rivaliser avec les plus belles plages du monde</a:t>
            </a:r>
          </a:p>
          <a:p>
            <a:pPr algn="ctr"/>
            <a:endParaRPr lang="fr-FR" dirty="0"/>
          </a:p>
        </p:txBody>
      </p:sp>
      <p:sp>
        <p:nvSpPr>
          <p:cNvPr id="13" name="Flèche : droite 12">
            <a:extLst>
              <a:ext uri="{FF2B5EF4-FFF2-40B4-BE49-F238E27FC236}">
                <a16:creationId xmlns:a16="http://schemas.microsoft.com/office/drawing/2014/main" id="{84FB54EB-9390-4DB6-85F9-3EFA0AC40F79}"/>
              </a:ext>
            </a:extLst>
          </p:cNvPr>
          <p:cNvSpPr/>
          <p:nvPr/>
        </p:nvSpPr>
        <p:spPr>
          <a:xfrm>
            <a:off x="5268791" y="4797379"/>
            <a:ext cx="1373648" cy="2049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49136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" sz="6600" dirty="0">
                <a:latin typeface="Comic Sans MS" panose="030F0702030302020204" pitchFamily="66" charset="0"/>
              </a:rPr>
              <a:t>Je vous remercie pour votre attention!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A68-C23E-4F47-925F-79F98391A956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3043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3A90F7-ABDB-4D0D-8520-3A5B34C19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3129" y="319088"/>
            <a:ext cx="7830671" cy="1127499"/>
          </a:xfrm>
        </p:spPr>
        <p:txBody>
          <a:bodyPr/>
          <a:lstStyle/>
          <a:p>
            <a:r>
              <a:rPr lang="fr-FR" sz="28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INTRODUCTION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5CA1E1-C986-43A3-8A0E-BC93F4F0F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175" y="1976718"/>
            <a:ext cx="11483789" cy="4562194"/>
          </a:xfrm>
        </p:spPr>
        <p:txBody>
          <a:bodyPr>
            <a:normAutofit/>
          </a:bodyPr>
          <a:lstStyle/>
          <a:p>
            <a:pPr algn="just"/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 vue de réaliser sa Vision « Burundi, Pays Emergent en 2040 et Pays Développé en 2060 », un outil stratégique a été élaboré pour regrouper et structurer les initiatives clés alignées aux objectifs de la Vision et du Plan National de Développement (PND, 2018-2027) révisé.</a:t>
            </a:r>
          </a:p>
          <a:p>
            <a:pPr algn="just"/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Cet outil est une synthèse des projets prioritaires qui facilite la compréhension des besoins et des opportunités d’investissement. Ces projets sont classés en deux catégories:</a:t>
            </a:r>
          </a:p>
          <a:p>
            <a:pPr marL="0" indent="0" algn="just">
              <a:buNone/>
            </a:pPr>
            <a:r>
              <a:rPr lang="fr-F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</a:t>
            </a:r>
            <a:r>
              <a:rPr lang="fr-FR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Les projets disposant des études de faisabilité et,</a:t>
            </a:r>
          </a:p>
          <a:p>
            <a:pPr marL="0" indent="0" algn="just">
              <a:buNone/>
            </a:pPr>
            <a:r>
              <a:rPr lang="fr-FR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- Les projets en préparation ou idées de projets. </a:t>
            </a:r>
            <a:endParaRPr lang="en-US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DF7971B-F0CD-4829-89BB-4165E36BD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A68-C23E-4F47-925F-79F98391A956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0318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2A90B88-7115-450E-B2B9-671A2EB6B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6A68-C23E-4F47-925F-79F98391A956}" type="slidenum">
              <a:rPr lang="fr-FR" smtClean="0"/>
              <a:t>4</a:t>
            </a:fld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1D8601B2-CD5A-4C3E-91C9-04F4D2A44314}"/>
              </a:ext>
            </a:extLst>
          </p:cNvPr>
          <p:cNvSpPr txBox="1">
            <a:spLocks/>
          </p:cNvSpPr>
          <p:nvPr/>
        </p:nvSpPr>
        <p:spPr>
          <a:xfrm>
            <a:off x="699247" y="3073400"/>
            <a:ext cx="10959353" cy="12296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fr-FR" sz="28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II. PROJETS AVEC ETUDE DE FAISABILITE PAR SECTEUR</a:t>
            </a:r>
            <a:endParaRPr lang="en" sz="2800" b="1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80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128248" y="1014519"/>
            <a:ext cx="7061076" cy="711199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INFRASTRUCTURES ROUTIERES (1/4)</a:t>
            </a:r>
            <a:endParaRPr lang="en" sz="2800" b="1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89983" y="2150773"/>
            <a:ext cx="11786271" cy="4129003"/>
          </a:xfrm>
        </p:spPr>
        <p:txBody>
          <a:bodyPr>
            <a:normAutofit/>
          </a:bodyPr>
          <a:lstStyle/>
          <a:p>
            <a:pPr algn="just"/>
            <a:endParaRPr lang="fr-FR" dirty="0"/>
          </a:p>
          <a:p>
            <a:pPr marL="128016" lvl="1" indent="0" algn="just">
              <a:buNone/>
            </a:pPr>
            <a:endParaRPr lang="fr-FR" sz="80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9DB9664-3266-FE02-6493-C95D435782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1556939"/>
              </p:ext>
            </p:extLst>
          </p:nvPr>
        </p:nvGraphicFramePr>
        <p:xfrm>
          <a:off x="665870" y="2150773"/>
          <a:ext cx="11236147" cy="4554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251">
                  <a:extLst>
                    <a:ext uri="{9D8B030D-6E8A-4147-A177-3AD203B41FA5}">
                      <a16:colId xmlns:a16="http://schemas.microsoft.com/office/drawing/2014/main" val="2910162145"/>
                    </a:ext>
                  </a:extLst>
                </a:gridCol>
                <a:gridCol w="6633575">
                  <a:extLst>
                    <a:ext uri="{9D8B030D-6E8A-4147-A177-3AD203B41FA5}">
                      <a16:colId xmlns:a16="http://schemas.microsoft.com/office/drawing/2014/main" val="2271353936"/>
                    </a:ext>
                  </a:extLst>
                </a:gridCol>
                <a:gridCol w="1967421">
                  <a:extLst>
                    <a:ext uri="{9D8B030D-6E8A-4147-A177-3AD203B41FA5}">
                      <a16:colId xmlns:a16="http://schemas.microsoft.com/office/drawing/2014/main" val="1219329590"/>
                    </a:ext>
                  </a:extLst>
                </a:gridCol>
                <a:gridCol w="2083900">
                  <a:extLst>
                    <a:ext uri="{9D8B030D-6E8A-4147-A177-3AD203B41FA5}">
                      <a16:colId xmlns:a16="http://schemas.microsoft.com/office/drawing/2014/main" val="2953751058"/>
                    </a:ext>
                  </a:extLst>
                </a:gridCol>
              </a:tblGrid>
              <a:tr h="6995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N°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Titre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 projet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Coût estimatif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(en million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USD)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Auteur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 l’étude de faisabilité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6850527"/>
                  </a:ext>
                </a:extLst>
              </a:tr>
              <a:tr h="89202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AMENAGEMENT ET DE BITUMAGE DE LA ROUTE PROVINCIALE RP 101 : KIRIRI-MWITA-ISALE- BUGARAMA ET SES BRETELLES : MUBERURE-ISALE ET  BUHONGA-MUYIRA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117,1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STS Mobile, 2019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09214863"/>
                  </a:ext>
                </a:extLst>
              </a:tr>
              <a:tr h="89202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REHABILITATION ET ELARGISSEMENT DE LA ROUTE NATIONALE N°1 : BUJUMBURA-BUGARAMA- KAYANZA-KANYARU HAUT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168,95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CIRA International , 2014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6330030"/>
                  </a:ext>
                </a:extLst>
              </a:tr>
              <a:tr h="89202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REHABILITATION ET ELARGISSEMENT DE LA ROUTE NATIONALE N°7: BUJUMBURA- RUTANA (GITABA)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193,4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CIRA International, 2014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8415744"/>
                  </a:ext>
                </a:extLst>
              </a:tr>
              <a:tr h="58923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AMENAGEMENT ET DE BITUMAGE DE LA RP 420 : KAYOGORO-BUHEMA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49,7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STS Mobile, 2021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0975446"/>
                  </a:ext>
                </a:extLst>
              </a:tr>
              <a:tr h="58923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AMENAGEMENT ET BITUMAGE DE LA RN 11 : BUKEMBA-GISURU-CANKUZO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192,4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0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Inframad</a:t>
                      </a: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(2014)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72778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020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89983" y="2720761"/>
            <a:ext cx="11786271" cy="3559015"/>
          </a:xfrm>
        </p:spPr>
        <p:txBody>
          <a:bodyPr>
            <a:normAutofit/>
          </a:bodyPr>
          <a:lstStyle/>
          <a:p>
            <a:pPr algn="just"/>
            <a:endParaRPr lang="fr-FR" dirty="0"/>
          </a:p>
          <a:p>
            <a:pPr marL="128016" lvl="1" indent="0" algn="just">
              <a:buNone/>
            </a:pPr>
            <a:endParaRPr lang="fr-FR" sz="80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9DB9664-3266-FE02-6493-C95D435782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0614780"/>
              </p:ext>
            </p:extLst>
          </p:nvPr>
        </p:nvGraphicFramePr>
        <p:xfrm>
          <a:off x="988677" y="2445880"/>
          <a:ext cx="11087577" cy="44056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64">
                  <a:extLst>
                    <a:ext uri="{9D8B030D-6E8A-4147-A177-3AD203B41FA5}">
                      <a16:colId xmlns:a16="http://schemas.microsoft.com/office/drawing/2014/main" val="2910162145"/>
                    </a:ext>
                  </a:extLst>
                </a:gridCol>
                <a:gridCol w="6623461">
                  <a:extLst>
                    <a:ext uri="{9D8B030D-6E8A-4147-A177-3AD203B41FA5}">
                      <a16:colId xmlns:a16="http://schemas.microsoft.com/office/drawing/2014/main" val="2271353936"/>
                    </a:ext>
                  </a:extLst>
                </a:gridCol>
                <a:gridCol w="1643309">
                  <a:extLst>
                    <a:ext uri="{9D8B030D-6E8A-4147-A177-3AD203B41FA5}">
                      <a16:colId xmlns:a16="http://schemas.microsoft.com/office/drawing/2014/main" val="1219329590"/>
                    </a:ext>
                  </a:extLst>
                </a:gridCol>
                <a:gridCol w="2354443">
                  <a:extLst>
                    <a:ext uri="{9D8B030D-6E8A-4147-A177-3AD203B41FA5}">
                      <a16:colId xmlns:a16="http://schemas.microsoft.com/office/drawing/2014/main" val="2953751058"/>
                    </a:ext>
                  </a:extLst>
                </a:gridCol>
              </a:tblGrid>
              <a:tr h="9419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N°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Titre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 projet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Coût estimatif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(en million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USD)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Auteur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 l’étude de faisabilité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6850527"/>
                  </a:ext>
                </a:extLst>
              </a:tr>
              <a:tr h="53340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AMENAGEMENT ET BITUMAGE DE LA RN 17 : BURURI-MAKAMBA 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91,55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STS Mobile, 2018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51575252"/>
                  </a:ext>
                </a:extLst>
              </a:tr>
              <a:tr h="42505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AMENAGEMENT ET CONSTRUCTION DE LA ROUTE NATIONALE N°13 : CANKUZO-GAHUMO (50 KM)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66,05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STUDI International, 2014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15325911"/>
                  </a:ext>
                </a:extLst>
              </a:tr>
              <a:tr h="80750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REHABILITATION ET AGRANDISSEMENT DE LA ROUTE NATIONALE N°12 : GITEGA-KARUZI-MUYINGA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95,05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CIRA International, 2014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05052338"/>
                  </a:ext>
                </a:extLst>
              </a:tr>
              <a:tr h="80750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REHABILITATION ET AGRANDISSEMENT DE LA ROUTE NATIONALE N°6 : KAYANZA-NGOZI-MUSASA-MUYINGA-KOBERO (130 KM)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116,89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CIRA International, 2014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31519008"/>
                  </a:ext>
                </a:extLst>
              </a:tr>
              <a:tr h="80750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AMENAGEMENT ET CONSTRUCTION DE LA RN 15 : NGOZI-KANYARU BAS(24 KM)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61,05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TECHNIPLAN, 2014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25415488"/>
                  </a:ext>
                </a:extLst>
              </a:tr>
            </a:tbl>
          </a:graphicData>
        </a:graphic>
      </p:graphicFrame>
      <p:sp>
        <p:nvSpPr>
          <p:cNvPr id="6" name="Titre 1">
            <a:extLst>
              <a:ext uri="{FF2B5EF4-FFF2-40B4-BE49-F238E27FC236}">
                <a16:creationId xmlns:a16="http://schemas.microsoft.com/office/drawing/2014/main" id="{DF78A5EC-51C6-4A2E-81F1-8D7F5ADD54B6}"/>
              </a:ext>
            </a:extLst>
          </p:cNvPr>
          <p:cNvSpPr txBox="1">
            <a:spLocks/>
          </p:cNvSpPr>
          <p:nvPr/>
        </p:nvSpPr>
        <p:spPr>
          <a:xfrm>
            <a:off x="4491318" y="1261774"/>
            <a:ext cx="7061076" cy="711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4174BBB3-07B2-4C30-9D91-3870F3435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5142" y="1162972"/>
            <a:ext cx="7061076" cy="711199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INFRASTRUCTURES ROUTIERES (2/4)</a:t>
            </a:r>
            <a:endParaRPr lang="en" sz="2800" b="1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468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89983" y="2150773"/>
            <a:ext cx="11786271" cy="4129003"/>
          </a:xfrm>
        </p:spPr>
        <p:txBody>
          <a:bodyPr>
            <a:normAutofit/>
          </a:bodyPr>
          <a:lstStyle/>
          <a:p>
            <a:pPr algn="just"/>
            <a:endParaRPr lang="fr-FR" dirty="0"/>
          </a:p>
          <a:p>
            <a:pPr marL="128016" lvl="1" indent="0" algn="just">
              <a:buNone/>
            </a:pPr>
            <a:endParaRPr lang="fr-FR" sz="80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9DB9664-3266-FE02-6493-C95D435782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468565"/>
              </p:ext>
            </p:extLst>
          </p:nvPr>
        </p:nvGraphicFramePr>
        <p:xfrm>
          <a:off x="178191" y="2150773"/>
          <a:ext cx="11898063" cy="4591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381">
                  <a:extLst>
                    <a:ext uri="{9D8B030D-6E8A-4147-A177-3AD203B41FA5}">
                      <a16:colId xmlns:a16="http://schemas.microsoft.com/office/drawing/2014/main" val="2910162145"/>
                    </a:ext>
                  </a:extLst>
                </a:gridCol>
                <a:gridCol w="8132548">
                  <a:extLst>
                    <a:ext uri="{9D8B030D-6E8A-4147-A177-3AD203B41FA5}">
                      <a16:colId xmlns:a16="http://schemas.microsoft.com/office/drawing/2014/main" val="2271353936"/>
                    </a:ext>
                  </a:extLst>
                </a:gridCol>
                <a:gridCol w="1323433">
                  <a:extLst>
                    <a:ext uri="{9D8B030D-6E8A-4147-A177-3AD203B41FA5}">
                      <a16:colId xmlns:a16="http://schemas.microsoft.com/office/drawing/2014/main" val="1219329590"/>
                    </a:ext>
                  </a:extLst>
                </a:gridCol>
                <a:gridCol w="1986701">
                  <a:extLst>
                    <a:ext uri="{9D8B030D-6E8A-4147-A177-3AD203B41FA5}">
                      <a16:colId xmlns:a16="http://schemas.microsoft.com/office/drawing/2014/main" val="2953751058"/>
                    </a:ext>
                  </a:extLst>
                </a:gridCol>
              </a:tblGrid>
              <a:tr h="101210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N°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Titre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 projet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Coût estimatif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(en million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USD)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Auteur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 l’étude de faisabilité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6850527"/>
                  </a:ext>
                </a:extLst>
              </a:tr>
              <a:tr h="108683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AMENAGEMENT ET BITUMAGE DE LA RP 106 : NDAVA-BUHAYIRA-NDORA ET SES   DEUX PISTES CONNEXES : LES BRETELLES VERS LE MARCHE DE BUHAYIRA ET LE LYCEE MERE DU SAUVEUR  TRONÇON    KAGWEMA – MUDUBUGU – RANDA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84,1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Hydro Electric Power consulting (HEPC), 2019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09214863"/>
                  </a:ext>
                </a:extLst>
              </a:tr>
              <a:tr h="67550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AMENAGEMENT ET BITUMAGE DE LA ROUTE PROVINCIALE N° 118 : KINAMA-MUZINDA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71,1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STS Mobile, 2016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6330030"/>
                  </a:ext>
                </a:extLst>
              </a:tr>
              <a:tr h="10301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AMENAGEMENT ET BITUMAGE DE LA RP 314 : KOBERO-BUSONI-NYARUNAZI ET LA RP 319 : KABANGA- RWERU-GATARE-GASENYI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225,1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Author: Hydro Electric Power consulting (HEPC), 2019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8415744"/>
                  </a:ext>
                </a:extLst>
              </a:tr>
              <a:tr h="76905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D’ELARGISEMENT DES ROUTES D’ENTREE/SORTIE A L’AEROPORT INTERNATIONAL MELCHIOR NDADAYE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279,8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Chine Airport Construction Company  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0975446"/>
                  </a:ext>
                </a:extLst>
              </a:tr>
            </a:tbl>
          </a:graphicData>
        </a:graphic>
      </p:graphicFrame>
      <p:sp>
        <p:nvSpPr>
          <p:cNvPr id="6" name="Titre 1">
            <a:extLst>
              <a:ext uri="{FF2B5EF4-FFF2-40B4-BE49-F238E27FC236}">
                <a16:creationId xmlns:a16="http://schemas.microsoft.com/office/drawing/2014/main" id="{72271CD1-516C-4009-8497-E275E3B01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8248" y="1014519"/>
            <a:ext cx="7061076" cy="711199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INFRASTRUCTURES ROUTIERES (3/4)</a:t>
            </a:r>
            <a:endParaRPr lang="en" sz="2800" b="1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242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89983" y="2150773"/>
            <a:ext cx="11786271" cy="4129003"/>
          </a:xfrm>
        </p:spPr>
        <p:txBody>
          <a:bodyPr>
            <a:normAutofit/>
          </a:bodyPr>
          <a:lstStyle/>
          <a:p>
            <a:pPr algn="just"/>
            <a:endParaRPr lang="fr-FR" dirty="0"/>
          </a:p>
          <a:p>
            <a:pPr marL="128016" lvl="1" indent="0" algn="just">
              <a:buNone/>
            </a:pPr>
            <a:endParaRPr lang="fr-FR" sz="80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9DB9664-3266-FE02-6493-C95D435782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719253"/>
              </p:ext>
            </p:extLst>
          </p:nvPr>
        </p:nvGraphicFramePr>
        <p:xfrm>
          <a:off x="196702" y="2528132"/>
          <a:ext cx="11705314" cy="3886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411">
                  <a:extLst>
                    <a:ext uri="{9D8B030D-6E8A-4147-A177-3AD203B41FA5}">
                      <a16:colId xmlns:a16="http://schemas.microsoft.com/office/drawing/2014/main" val="2910162145"/>
                    </a:ext>
                  </a:extLst>
                </a:gridCol>
                <a:gridCol w="6892598">
                  <a:extLst>
                    <a:ext uri="{9D8B030D-6E8A-4147-A177-3AD203B41FA5}">
                      <a16:colId xmlns:a16="http://schemas.microsoft.com/office/drawing/2014/main" val="2271353936"/>
                    </a:ext>
                  </a:extLst>
                </a:gridCol>
                <a:gridCol w="2045991">
                  <a:extLst>
                    <a:ext uri="{9D8B030D-6E8A-4147-A177-3AD203B41FA5}">
                      <a16:colId xmlns:a16="http://schemas.microsoft.com/office/drawing/2014/main" val="1219329590"/>
                    </a:ext>
                  </a:extLst>
                </a:gridCol>
                <a:gridCol w="2289314">
                  <a:extLst>
                    <a:ext uri="{9D8B030D-6E8A-4147-A177-3AD203B41FA5}">
                      <a16:colId xmlns:a16="http://schemas.microsoft.com/office/drawing/2014/main" val="2953751058"/>
                    </a:ext>
                  </a:extLst>
                </a:gridCol>
              </a:tblGrid>
              <a:tr h="11747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N°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Titre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 projet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Coût estimatif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(en million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USD)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Auteur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 l’étude de faisabilité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6850527"/>
                  </a:ext>
                </a:extLst>
              </a:tr>
              <a:tr h="106344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PROJET DE MISE EN PLACE DES STATIONS D’ARRET ET DE REPOS LE LONG DES ROUTES FAISANT PARTIE DES CORRIDOR CENTRAL ET NORD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25,4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CEETRACO, 2024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09214863"/>
                  </a:ext>
                </a:extLst>
              </a:tr>
              <a:tr h="164856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CONSTRUCTION DU CHEMIN DE FER UVINZA-MUSONGATI- GITEGA (126 KM)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1433,35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6330030"/>
                  </a:ext>
                </a:extLst>
              </a:tr>
            </a:tbl>
          </a:graphicData>
        </a:graphic>
      </p:graphicFrame>
      <p:sp>
        <p:nvSpPr>
          <p:cNvPr id="7" name="Titre 1">
            <a:extLst>
              <a:ext uri="{FF2B5EF4-FFF2-40B4-BE49-F238E27FC236}">
                <a16:creationId xmlns:a16="http://schemas.microsoft.com/office/drawing/2014/main" id="{BC5B85BC-82D0-4303-A88E-4F3A797E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8248" y="1014519"/>
            <a:ext cx="7061076" cy="711199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INFRASTRUCTURES ROUTIERES (4/4)</a:t>
            </a:r>
            <a:endParaRPr lang="en" sz="2800" b="1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382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08928" y="1352656"/>
            <a:ext cx="7404809" cy="680483"/>
          </a:xfrm>
        </p:spPr>
        <p:txBody>
          <a:bodyPr>
            <a:normAutofit/>
          </a:bodyPr>
          <a:lstStyle/>
          <a:p>
            <a:pPr algn="ctr"/>
            <a:r>
              <a:rPr lang="en-US" sz="2800" b="1" kern="0" dirty="0">
                <a:solidFill>
                  <a:schemeClr val="accent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EAU (1/1)</a:t>
            </a:r>
            <a:endParaRPr lang="en" sz="2800" b="1" dirty="0">
              <a:solidFill>
                <a:schemeClr val="accent1"/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-172533" y="1970019"/>
            <a:ext cx="11786271" cy="41290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fr-FR" dirty="0"/>
          </a:p>
          <a:p>
            <a:pPr marL="128016" lvl="1" indent="0" algn="just">
              <a:buNone/>
            </a:pPr>
            <a:endParaRPr lang="fr-FR" sz="80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9DB9664-3266-FE02-6493-C95D435782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637768"/>
              </p:ext>
            </p:extLst>
          </p:nvPr>
        </p:nvGraphicFramePr>
        <p:xfrm>
          <a:off x="192259" y="2270051"/>
          <a:ext cx="11709757" cy="43306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174">
                  <a:extLst>
                    <a:ext uri="{9D8B030D-6E8A-4147-A177-3AD203B41FA5}">
                      <a16:colId xmlns:a16="http://schemas.microsoft.com/office/drawing/2014/main" val="2910162145"/>
                    </a:ext>
                  </a:extLst>
                </a:gridCol>
                <a:gridCol w="8003837">
                  <a:extLst>
                    <a:ext uri="{9D8B030D-6E8A-4147-A177-3AD203B41FA5}">
                      <a16:colId xmlns:a16="http://schemas.microsoft.com/office/drawing/2014/main" val="2271353936"/>
                    </a:ext>
                  </a:extLst>
                </a:gridCol>
                <a:gridCol w="1302488">
                  <a:extLst>
                    <a:ext uri="{9D8B030D-6E8A-4147-A177-3AD203B41FA5}">
                      <a16:colId xmlns:a16="http://schemas.microsoft.com/office/drawing/2014/main" val="1219329590"/>
                    </a:ext>
                  </a:extLst>
                </a:gridCol>
                <a:gridCol w="1955258">
                  <a:extLst>
                    <a:ext uri="{9D8B030D-6E8A-4147-A177-3AD203B41FA5}">
                      <a16:colId xmlns:a16="http://schemas.microsoft.com/office/drawing/2014/main" val="2953751058"/>
                    </a:ext>
                  </a:extLst>
                </a:gridCol>
              </a:tblGrid>
              <a:tr h="12187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N°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Titre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 projet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Coût estimatif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(en million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USD)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Auteur</a:t>
                      </a:r>
                      <a:r>
                        <a:rPr lang="en-US" sz="1600" b="1" kern="0" baseline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 l’étude de faisabilité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6850527"/>
                  </a:ext>
                </a:extLst>
              </a:tr>
              <a:tr h="93309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TRAVAUX DE CAPTAGE, TRAITEMENT ET DISTRIBUTION DE L’EAU POTABLE DE LA RIVIERE RUVUBU DANS LA VILLE DE GITEGA.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ARTELIA , 2024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6330030"/>
                  </a:ext>
                </a:extLst>
              </a:tr>
              <a:tr h="1065151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CONSTRUCTION D’UNE USINE DE TRAITEMENT ET DE DISTRIBUTION DE L’EAU POTABLE DANS LES QUARTIERS SUD DE BUJUMBURA.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Witteveen Bos, 2015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8415744"/>
                  </a:ext>
                </a:extLst>
              </a:tr>
              <a:tr h="111361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RENFORCEMENT DES RESEAUX D’ADDUCTION EN EAU POTABLE DANS LES CENTRES DE KIRUNDO, CANKUZO ET MAKAMBA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4,7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REGIDESO, 2022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0975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4593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15296</TotalTime>
  <Words>1730</Words>
  <Application>Microsoft Office PowerPoint</Application>
  <PresentationFormat>Grand écran</PresentationFormat>
  <Paragraphs>338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Calibri Light</vt:lpstr>
      <vt:lpstr>Candara</vt:lpstr>
      <vt:lpstr>Comic Sans MS</vt:lpstr>
      <vt:lpstr>Tahoma</vt:lpstr>
      <vt:lpstr>Times New Roman</vt:lpstr>
      <vt:lpstr>Wingdings</vt:lpstr>
      <vt:lpstr>Office Theme</vt:lpstr>
      <vt:lpstr>PROJETS PRIORITAIRES EN QUETE DE FINANCEMENT</vt:lpstr>
      <vt:lpstr>Présentation PowerPoint</vt:lpstr>
      <vt:lpstr>I. INTRODUCTION</vt:lpstr>
      <vt:lpstr>Présentation PowerPoint</vt:lpstr>
      <vt:lpstr>INFRASTRUCTURES ROUTIERES (1/4)</vt:lpstr>
      <vt:lpstr>INFRASTRUCTURES ROUTIERES (2/4)</vt:lpstr>
      <vt:lpstr>INFRASTRUCTURES ROUTIERES (3/4)</vt:lpstr>
      <vt:lpstr>INFRASTRUCTURES ROUTIERES (4/4)</vt:lpstr>
      <vt:lpstr>EAU (1/1)</vt:lpstr>
      <vt:lpstr>NOUVELLES TECHNOLOGIES /TIC (1/1)</vt:lpstr>
      <vt:lpstr>EDUCATION (1/1)</vt:lpstr>
      <vt:lpstr>AGRICULTURE ET ELEVAGE (1/1) </vt:lpstr>
      <vt:lpstr>INFRASTRUCTURES SOCIO-ECONOMIQUES (1/2) </vt:lpstr>
      <vt:lpstr>INFRASTRUCTURES SOCIO-ECONOMIQUES (2/2)</vt:lpstr>
      <vt:lpstr>TRANSPORT AERIEN ET MARITIME (1/1)</vt:lpstr>
      <vt:lpstr>COMMERCE ET TOURISME (1/1)</vt:lpstr>
      <vt:lpstr>Présentation PowerPoint</vt:lpstr>
      <vt:lpstr>Présentation PowerPoint</vt:lpstr>
      <vt:lpstr>Présentation PowerPoint</vt:lpstr>
      <vt:lpstr>IV.CONCLUSION (1/2)</vt:lpstr>
      <vt:lpstr>IV.CONCLUSION (1/2)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atbes</dc:creator>
  <cp:lastModifiedBy>Utilisateur</cp:lastModifiedBy>
  <cp:revision>1153</cp:revision>
  <cp:lastPrinted>2024-12-03T15:38:09Z</cp:lastPrinted>
  <dcterms:created xsi:type="dcterms:W3CDTF">2022-07-09T12:04:52Z</dcterms:created>
  <dcterms:modified xsi:type="dcterms:W3CDTF">2024-12-04T07:58:13Z</dcterms:modified>
</cp:coreProperties>
</file>